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handoutMasterIdLst>
    <p:handoutMasterId r:id="rId22"/>
  </p:handoutMasterIdLst>
  <p:sldIdLst>
    <p:sldId id="256" r:id="rId2"/>
    <p:sldId id="279" r:id="rId3"/>
    <p:sldId id="257" r:id="rId4"/>
    <p:sldId id="277" r:id="rId5"/>
    <p:sldId id="270" r:id="rId6"/>
    <p:sldId id="276" r:id="rId7"/>
    <p:sldId id="266" r:id="rId8"/>
    <p:sldId id="265" r:id="rId9"/>
    <p:sldId id="268" r:id="rId10"/>
    <p:sldId id="264" r:id="rId11"/>
    <p:sldId id="260" r:id="rId12"/>
    <p:sldId id="258" r:id="rId13"/>
    <p:sldId id="261" r:id="rId14"/>
    <p:sldId id="263" r:id="rId15"/>
    <p:sldId id="267" r:id="rId16"/>
    <p:sldId id="271" r:id="rId17"/>
    <p:sldId id="278" r:id="rId18"/>
    <p:sldId id="273" r:id="rId19"/>
    <p:sldId id="280" r:id="rId2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008" y="39"/>
      </p:cViewPr>
      <p:guideLst>
        <p:guide orient="horz" pos="2160"/>
        <p:guide pos="2880"/>
      </p:guideLst>
    </p:cSldViewPr>
  </p:slideViewPr>
  <p:notesTextViewPr>
    <p:cViewPr>
      <p:scale>
        <a:sx n="1" d="1"/>
        <a:sy n="1" d="1"/>
      </p:scale>
      <p:origin x="0" y="0"/>
    </p:cViewPr>
  </p:notesTextViewPr>
  <p:sorterViewPr>
    <p:cViewPr>
      <p:scale>
        <a:sx n="100" d="100"/>
        <a:sy n="100" d="100"/>
      </p:scale>
      <p:origin x="0" y="-9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3C631F1-64F2-46D6-8333-5F477C91C3BD}" type="datetimeFigureOut">
              <a:rPr lang="en-US" smtClean="0"/>
              <a:t>10/17/2023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5DD0E64-CCFF-4931-8A26-4920A7CC4314}" type="slidenum">
              <a:rPr lang="en-US" smtClean="0"/>
              <a:t>‹#›</a:t>
            </a:fld>
            <a:endParaRPr lang="en-US"/>
          </a:p>
        </p:txBody>
      </p:sp>
    </p:spTree>
    <p:extLst>
      <p:ext uri="{BB962C8B-B14F-4D97-AF65-F5344CB8AC3E}">
        <p14:creationId xmlns:p14="http://schemas.microsoft.com/office/powerpoint/2010/main" val="970792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27236D3A-9C64-8845-83F4-85B4217C9691}" type="datetimeFigureOut">
              <a:rPr lang="en-US" smtClean="0"/>
              <a:t>10/17/2023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8C7C1475-24F9-BD4B-BB0F-38B7EFF907A5}" type="slidenum">
              <a:rPr lang="en-US" smtClean="0"/>
              <a:t>‹#›</a:t>
            </a:fld>
            <a:endParaRPr lang="en-US"/>
          </a:p>
        </p:txBody>
      </p:sp>
    </p:spTree>
    <p:extLst>
      <p:ext uri="{BB962C8B-B14F-4D97-AF65-F5344CB8AC3E}">
        <p14:creationId xmlns:p14="http://schemas.microsoft.com/office/powerpoint/2010/main" val="36881700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C1475-24F9-BD4B-BB0F-38B7EFF907A5}" type="slidenum">
              <a:rPr lang="en-US" smtClean="0"/>
              <a:t>17</a:t>
            </a:fld>
            <a:endParaRPr lang="en-US"/>
          </a:p>
        </p:txBody>
      </p:sp>
    </p:spTree>
    <p:extLst>
      <p:ext uri="{BB962C8B-B14F-4D97-AF65-F5344CB8AC3E}">
        <p14:creationId xmlns:p14="http://schemas.microsoft.com/office/powerpoint/2010/main" val="2345894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37C752-820F-439B-B88B-BD258804197A}"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AC1DA-14FB-4908-8833-2D76D7D536F3}" type="slidenum">
              <a:rPr lang="en-US" smtClean="0"/>
              <a:t>‹#›</a:t>
            </a:fld>
            <a:endParaRPr lang="en-US"/>
          </a:p>
        </p:txBody>
      </p:sp>
    </p:spTree>
    <p:extLst>
      <p:ext uri="{BB962C8B-B14F-4D97-AF65-F5344CB8AC3E}">
        <p14:creationId xmlns:p14="http://schemas.microsoft.com/office/powerpoint/2010/main" val="1794676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37C752-820F-439B-B88B-BD258804197A}"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AC1DA-14FB-4908-8833-2D76D7D536F3}" type="slidenum">
              <a:rPr lang="en-US" smtClean="0"/>
              <a:t>‹#›</a:t>
            </a:fld>
            <a:endParaRPr lang="en-US"/>
          </a:p>
        </p:txBody>
      </p:sp>
    </p:spTree>
    <p:extLst>
      <p:ext uri="{BB962C8B-B14F-4D97-AF65-F5344CB8AC3E}">
        <p14:creationId xmlns:p14="http://schemas.microsoft.com/office/powerpoint/2010/main" val="204564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37C752-820F-439B-B88B-BD258804197A}"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AC1DA-14FB-4908-8833-2D76D7D536F3}"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38861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37C752-820F-439B-B88B-BD258804197A}"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AC1DA-14FB-4908-8833-2D76D7D536F3}" type="slidenum">
              <a:rPr lang="en-US" smtClean="0"/>
              <a:t>‹#›</a:t>
            </a:fld>
            <a:endParaRPr lang="en-US"/>
          </a:p>
        </p:txBody>
      </p:sp>
    </p:spTree>
    <p:extLst>
      <p:ext uri="{BB962C8B-B14F-4D97-AF65-F5344CB8AC3E}">
        <p14:creationId xmlns:p14="http://schemas.microsoft.com/office/powerpoint/2010/main" val="27770383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37C752-820F-439B-B88B-BD258804197A}"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AC1DA-14FB-4908-8833-2D76D7D536F3}"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32762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37C752-820F-439B-B88B-BD258804197A}"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AC1DA-14FB-4908-8833-2D76D7D536F3}" type="slidenum">
              <a:rPr lang="en-US" smtClean="0"/>
              <a:t>‹#›</a:t>
            </a:fld>
            <a:endParaRPr lang="en-US"/>
          </a:p>
        </p:txBody>
      </p:sp>
    </p:spTree>
    <p:extLst>
      <p:ext uri="{BB962C8B-B14F-4D97-AF65-F5344CB8AC3E}">
        <p14:creationId xmlns:p14="http://schemas.microsoft.com/office/powerpoint/2010/main" val="27061614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37C752-820F-439B-B88B-BD258804197A}"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AC1DA-14FB-4908-8833-2D76D7D536F3}" type="slidenum">
              <a:rPr lang="en-US" smtClean="0"/>
              <a:t>‹#›</a:t>
            </a:fld>
            <a:endParaRPr lang="en-US"/>
          </a:p>
        </p:txBody>
      </p:sp>
    </p:spTree>
    <p:extLst>
      <p:ext uri="{BB962C8B-B14F-4D97-AF65-F5344CB8AC3E}">
        <p14:creationId xmlns:p14="http://schemas.microsoft.com/office/powerpoint/2010/main" val="15686625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37C752-820F-439B-B88B-BD258804197A}"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AC1DA-14FB-4908-8833-2D76D7D536F3}" type="slidenum">
              <a:rPr lang="en-US" smtClean="0"/>
              <a:t>‹#›</a:t>
            </a:fld>
            <a:endParaRPr lang="en-US"/>
          </a:p>
        </p:txBody>
      </p:sp>
    </p:spTree>
    <p:extLst>
      <p:ext uri="{BB962C8B-B14F-4D97-AF65-F5344CB8AC3E}">
        <p14:creationId xmlns:p14="http://schemas.microsoft.com/office/powerpoint/2010/main" val="4274642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37C752-820F-439B-B88B-BD258804197A}"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AC1DA-14FB-4908-8833-2D76D7D536F3}" type="slidenum">
              <a:rPr lang="en-US" smtClean="0"/>
              <a:t>‹#›</a:t>
            </a:fld>
            <a:endParaRPr lang="en-US"/>
          </a:p>
        </p:txBody>
      </p:sp>
    </p:spTree>
    <p:extLst>
      <p:ext uri="{BB962C8B-B14F-4D97-AF65-F5344CB8AC3E}">
        <p14:creationId xmlns:p14="http://schemas.microsoft.com/office/powerpoint/2010/main" val="1918203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37C752-820F-439B-B88B-BD258804197A}"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AC1DA-14FB-4908-8833-2D76D7D536F3}" type="slidenum">
              <a:rPr lang="en-US" smtClean="0"/>
              <a:t>‹#›</a:t>
            </a:fld>
            <a:endParaRPr lang="en-US"/>
          </a:p>
        </p:txBody>
      </p:sp>
    </p:spTree>
    <p:extLst>
      <p:ext uri="{BB962C8B-B14F-4D97-AF65-F5344CB8AC3E}">
        <p14:creationId xmlns:p14="http://schemas.microsoft.com/office/powerpoint/2010/main" val="125039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37C752-820F-439B-B88B-BD258804197A}" type="datetimeFigureOut">
              <a:rPr lang="en-US" smtClean="0"/>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AC1DA-14FB-4908-8833-2D76D7D536F3}" type="slidenum">
              <a:rPr lang="en-US" smtClean="0"/>
              <a:t>‹#›</a:t>
            </a:fld>
            <a:endParaRPr lang="en-US"/>
          </a:p>
        </p:txBody>
      </p:sp>
    </p:spTree>
    <p:extLst>
      <p:ext uri="{BB962C8B-B14F-4D97-AF65-F5344CB8AC3E}">
        <p14:creationId xmlns:p14="http://schemas.microsoft.com/office/powerpoint/2010/main" val="2675303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37C752-820F-439B-B88B-BD258804197A}" type="datetimeFigureOut">
              <a:rPr lang="en-US" smtClean="0"/>
              <a:t>10/17/2023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CAC1DA-14FB-4908-8833-2D76D7D536F3}" type="slidenum">
              <a:rPr lang="en-US" smtClean="0"/>
              <a:t>‹#›</a:t>
            </a:fld>
            <a:endParaRPr lang="en-US"/>
          </a:p>
        </p:txBody>
      </p:sp>
    </p:spTree>
    <p:extLst>
      <p:ext uri="{BB962C8B-B14F-4D97-AF65-F5344CB8AC3E}">
        <p14:creationId xmlns:p14="http://schemas.microsoft.com/office/powerpoint/2010/main" val="1707899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37C752-820F-439B-B88B-BD258804197A}" type="datetimeFigureOut">
              <a:rPr lang="en-US" smtClean="0"/>
              <a:t>10/17/2023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CAC1DA-14FB-4908-8833-2D76D7D536F3}" type="slidenum">
              <a:rPr lang="en-US" smtClean="0"/>
              <a:t>‹#›</a:t>
            </a:fld>
            <a:endParaRPr lang="en-US"/>
          </a:p>
        </p:txBody>
      </p:sp>
    </p:spTree>
    <p:extLst>
      <p:ext uri="{BB962C8B-B14F-4D97-AF65-F5344CB8AC3E}">
        <p14:creationId xmlns:p14="http://schemas.microsoft.com/office/powerpoint/2010/main" val="610106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37C752-820F-439B-B88B-BD258804197A}" type="datetimeFigureOut">
              <a:rPr lang="en-US" smtClean="0"/>
              <a:t>10/17/2023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CAC1DA-14FB-4908-8833-2D76D7D536F3}" type="slidenum">
              <a:rPr lang="en-US" smtClean="0"/>
              <a:t>‹#›</a:t>
            </a:fld>
            <a:endParaRPr lang="en-US"/>
          </a:p>
        </p:txBody>
      </p:sp>
    </p:spTree>
    <p:extLst>
      <p:ext uri="{BB962C8B-B14F-4D97-AF65-F5344CB8AC3E}">
        <p14:creationId xmlns:p14="http://schemas.microsoft.com/office/powerpoint/2010/main" val="2461154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037C752-820F-439B-B88B-BD258804197A}" type="datetimeFigureOut">
              <a:rPr lang="en-US" smtClean="0"/>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AC1DA-14FB-4908-8833-2D76D7D536F3}" type="slidenum">
              <a:rPr lang="en-US" smtClean="0"/>
              <a:t>‹#›</a:t>
            </a:fld>
            <a:endParaRPr lang="en-US"/>
          </a:p>
        </p:txBody>
      </p:sp>
    </p:spTree>
    <p:extLst>
      <p:ext uri="{BB962C8B-B14F-4D97-AF65-F5344CB8AC3E}">
        <p14:creationId xmlns:p14="http://schemas.microsoft.com/office/powerpoint/2010/main" val="4086049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37C752-820F-439B-B88B-BD258804197A}" type="datetimeFigureOut">
              <a:rPr lang="en-US" smtClean="0"/>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AC1DA-14FB-4908-8833-2D76D7D536F3}" type="slidenum">
              <a:rPr lang="en-US" smtClean="0"/>
              <a:t>‹#›</a:t>
            </a:fld>
            <a:endParaRPr lang="en-US"/>
          </a:p>
        </p:txBody>
      </p:sp>
    </p:spTree>
    <p:extLst>
      <p:ext uri="{BB962C8B-B14F-4D97-AF65-F5344CB8AC3E}">
        <p14:creationId xmlns:p14="http://schemas.microsoft.com/office/powerpoint/2010/main" val="1698923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37C752-820F-439B-B88B-BD258804197A}" type="datetimeFigureOut">
              <a:rPr lang="en-US" smtClean="0"/>
              <a:t>10/17/2023</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ACAC1DA-14FB-4908-8833-2D76D7D536F3}" type="slidenum">
              <a:rPr lang="en-US" smtClean="0"/>
              <a:t>‹#›</a:t>
            </a:fld>
            <a:endParaRPr lang="en-US"/>
          </a:p>
        </p:txBody>
      </p:sp>
    </p:spTree>
    <p:extLst>
      <p:ext uri="{BB962C8B-B14F-4D97-AF65-F5344CB8AC3E}">
        <p14:creationId xmlns:p14="http://schemas.microsoft.com/office/powerpoint/2010/main" val="20141936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laura.nichols@cmcss.net" TargetMode="External"/><Relationship Id="rId2" Type="http://schemas.openxmlformats.org/officeDocument/2006/relationships/hyperlink" Target="mailto:sheanette.spencer@cmcss.net" TargetMode="External"/><Relationship Id="rId1" Type="http://schemas.openxmlformats.org/officeDocument/2006/relationships/slideLayout" Target="../slideLayouts/slideLayout7.xml"/><Relationship Id="rId5" Type="http://schemas.openxmlformats.org/officeDocument/2006/relationships/hyperlink" Target="mailto:extendedlearning@cmcss.net" TargetMode="External"/><Relationship Id="rId4" Type="http://schemas.openxmlformats.org/officeDocument/2006/relationships/hyperlink" Target="mailto:kimi.sucharski@cmcss.ne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04800"/>
            <a:ext cx="6055319" cy="1981200"/>
          </a:xfrm>
        </p:spPr>
        <p:txBody>
          <a:bodyPr/>
          <a:lstStyle/>
          <a:p>
            <a:pPr algn="ctr"/>
            <a:r>
              <a:rPr lang="en-US" sz="4000" b="1" dirty="0"/>
              <a:t>CMCSS </a:t>
            </a:r>
            <a:br>
              <a:rPr lang="en-US" sz="4000" b="1" dirty="0"/>
            </a:br>
            <a:r>
              <a:rPr lang="en-US" sz="4000" b="1" dirty="0"/>
              <a:t>Extended Learning Staff Training</a:t>
            </a:r>
          </a:p>
        </p:txBody>
      </p:sp>
      <p:pic>
        <p:nvPicPr>
          <p:cNvPr id="6" name="Picture 5">
            <a:extLst>
              <a:ext uri="{FF2B5EF4-FFF2-40B4-BE49-F238E27FC236}">
                <a16:creationId xmlns:a16="http://schemas.microsoft.com/office/drawing/2014/main" id="{6C098C2C-4FF4-47CC-9D46-581DDC32C19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667000"/>
            <a:ext cx="5438140" cy="2828290"/>
          </a:xfrm>
          <a:prstGeom prst="rect">
            <a:avLst/>
          </a:prstGeom>
          <a:noFill/>
        </p:spPr>
      </p:pic>
    </p:spTree>
    <p:extLst>
      <p:ext uri="{BB962C8B-B14F-4D97-AF65-F5344CB8AC3E}">
        <p14:creationId xmlns:p14="http://schemas.microsoft.com/office/powerpoint/2010/main" val="2281041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6438" y="342900"/>
            <a:ext cx="6347713" cy="685800"/>
          </a:xfrm>
        </p:spPr>
        <p:txBody>
          <a:bodyPr/>
          <a:lstStyle/>
          <a:p>
            <a:r>
              <a:rPr lang="en-US" dirty="0"/>
              <a:t>Transportation</a:t>
            </a:r>
          </a:p>
        </p:txBody>
      </p:sp>
      <p:sp>
        <p:nvSpPr>
          <p:cNvPr id="2" name="Content Placeholder 1"/>
          <p:cNvSpPr>
            <a:spLocks noGrp="1"/>
          </p:cNvSpPr>
          <p:nvPr>
            <p:ph idx="1"/>
          </p:nvPr>
        </p:nvSpPr>
        <p:spPr>
          <a:xfrm>
            <a:off x="332305" y="1143000"/>
            <a:ext cx="6795977" cy="5216987"/>
          </a:xfrm>
        </p:spPr>
        <p:txBody>
          <a:bodyPr>
            <a:normAutofit fontScale="85000" lnSpcReduction="10000"/>
          </a:bodyPr>
          <a:lstStyle/>
          <a:p>
            <a:pPr>
              <a:spcBef>
                <a:spcPts val="600"/>
              </a:spcBef>
            </a:pPr>
            <a:r>
              <a:rPr lang="en-US" sz="2100" b="1" dirty="0"/>
              <a:t>No after school staff may transport students at any time.</a:t>
            </a:r>
          </a:p>
          <a:p>
            <a:pPr>
              <a:spcBef>
                <a:spcPts val="600"/>
              </a:spcBef>
            </a:pPr>
            <a:endParaRPr lang="en-US" sz="2100" dirty="0"/>
          </a:p>
          <a:p>
            <a:pPr>
              <a:spcBef>
                <a:spcPts val="600"/>
              </a:spcBef>
            </a:pPr>
            <a:r>
              <a:rPr lang="en-US" sz="2100" dirty="0"/>
              <a:t>All students must be picked up by parents or walk/drive home depending on pre-arranged plans.</a:t>
            </a:r>
          </a:p>
          <a:p>
            <a:pPr lvl="1">
              <a:spcBef>
                <a:spcPts val="600"/>
              </a:spcBef>
            </a:pPr>
            <a:r>
              <a:rPr lang="en-US" sz="1900" dirty="0"/>
              <a:t>The site coordinator and staff should have a list of each student’s transportation plan as indicated by the parent or guardian.   </a:t>
            </a:r>
          </a:p>
          <a:p>
            <a:pPr>
              <a:spcBef>
                <a:spcPts val="600"/>
              </a:spcBef>
            </a:pPr>
            <a:endParaRPr lang="en-US" sz="2100" dirty="0"/>
          </a:p>
          <a:p>
            <a:pPr>
              <a:spcBef>
                <a:spcPts val="600"/>
              </a:spcBef>
            </a:pPr>
            <a:r>
              <a:rPr lang="en-US" sz="2100" dirty="0"/>
              <a:t>School staff are expected to supervise loading areas during dismissal time. </a:t>
            </a:r>
          </a:p>
          <a:p>
            <a:pPr marL="0" indent="0">
              <a:spcBef>
                <a:spcPts val="600"/>
              </a:spcBef>
              <a:buNone/>
            </a:pPr>
            <a:endParaRPr lang="en-US" sz="2100" dirty="0"/>
          </a:p>
          <a:p>
            <a:pPr>
              <a:spcBef>
                <a:spcPts val="600"/>
              </a:spcBef>
            </a:pPr>
            <a:r>
              <a:rPr lang="en-US" sz="2100" dirty="0"/>
              <a:t>Extended learning bus transportation is offered only as buses and drivers are available </a:t>
            </a:r>
          </a:p>
          <a:p>
            <a:pPr lvl="1">
              <a:spcBef>
                <a:spcPts val="600"/>
              </a:spcBef>
            </a:pPr>
            <a:r>
              <a:rPr lang="en-US" sz="1900" dirty="0"/>
              <a:t>The Operations department will notify Dr. Sucharski when bus transportation can be made available. </a:t>
            </a:r>
          </a:p>
          <a:p>
            <a:pPr lvl="1">
              <a:spcBef>
                <a:spcPts val="600"/>
              </a:spcBef>
            </a:pPr>
            <a:r>
              <a:rPr lang="en-US" sz="1900" dirty="0"/>
              <a:t>Site coordinators will be asked to provide a list of students needing bus transportation. </a:t>
            </a:r>
          </a:p>
          <a:p>
            <a:pPr lvl="1">
              <a:spcBef>
                <a:spcPts val="600"/>
              </a:spcBef>
            </a:pPr>
            <a:r>
              <a:rPr lang="en-US" sz="1900" dirty="0"/>
              <a:t>Once Operations has routed students, transportation will begin. </a:t>
            </a:r>
          </a:p>
          <a:p>
            <a:endParaRPr lang="en-US" dirty="0"/>
          </a:p>
          <a:p>
            <a:endParaRPr lang="en-US" dirty="0"/>
          </a:p>
        </p:txBody>
      </p:sp>
    </p:spTree>
    <p:extLst>
      <p:ext uri="{BB962C8B-B14F-4D97-AF65-F5344CB8AC3E}">
        <p14:creationId xmlns:p14="http://schemas.microsoft.com/office/powerpoint/2010/main" val="1708685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Health &amp; Safety</a:t>
            </a:r>
          </a:p>
        </p:txBody>
      </p:sp>
      <p:sp>
        <p:nvSpPr>
          <p:cNvPr id="2" name="Content Placeholder 1"/>
          <p:cNvSpPr>
            <a:spLocks noGrp="1"/>
          </p:cNvSpPr>
          <p:nvPr>
            <p:ph idx="1"/>
          </p:nvPr>
        </p:nvSpPr>
        <p:spPr>
          <a:xfrm>
            <a:off x="914400" y="1676400"/>
            <a:ext cx="6347714" cy="3880773"/>
          </a:xfrm>
        </p:spPr>
        <p:txBody>
          <a:bodyPr>
            <a:normAutofit lnSpcReduction="10000"/>
          </a:bodyPr>
          <a:lstStyle/>
          <a:p>
            <a:r>
              <a:rPr lang="en-US" dirty="0"/>
              <a:t>Prevention of Infectious Disease/Illness</a:t>
            </a:r>
          </a:p>
          <a:p>
            <a:endParaRPr lang="en-US" dirty="0"/>
          </a:p>
          <a:p>
            <a:r>
              <a:rPr lang="en-US" dirty="0"/>
              <a:t>Administering medication</a:t>
            </a:r>
          </a:p>
          <a:p>
            <a:endParaRPr lang="en-US" dirty="0"/>
          </a:p>
          <a:p>
            <a:r>
              <a:rPr lang="en-US" dirty="0"/>
              <a:t>CPR/First Aid</a:t>
            </a:r>
          </a:p>
          <a:p>
            <a:endParaRPr lang="en-US" dirty="0"/>
          </a:p>
          <a:p>
            <a:r>
              <a:rPr lang="en-US" dirty="0"/>
              <a:t>Access to Emergency information</a:t>
            </a:r>
          </a:p>
          <a:p>
            <a:endParaRPr lang="en-US" dirty="0"/>
          </a:p>
          <a:p>
            <a:r>
              <a:rPr lang="en-US" dirty="0"/>
              <a:t>Knowledge of school system policies regarding medication, illness, known pathogens, disposal of hazardous materials</a:t>
            </a:r>
          </a:p>
        </p:txBody>
      </p:sp>
    </p:spTree>
    <p:extLst>
      <p:ext uri="{BB962C8B-B14F-4D97-AF65-F5344CB8AC3E}">
        <p14:creationId xmlns:p14="http://schemas.microsoft.com/office/powerpoint/2010/main" val="3431824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66281" y="195071"/>
            <a:ext cx="6934201" cy="609600"/>
          </a:xfrm>
        </p:spPr>
        <p:txBody>
          <a:bodyPr>
            <a:normAutofit fontScale="90000"/>
          </a:bodyPr>
          <a:lstStyle/>
          <a:p>
            <a:r>
              <a:rPr lang="en-US" dirty="0"/>
              <a:t>Prevention of Infectious Disease</a:t>
            </a:r>
          </a:p>
        </p:txBody>
      </p:sp>
      <p:sp>
        <p:nvSpPr>
          <p:cNvPr id="2" name="Content Placeholder 1"/>
          <p:cNvSpPr>
            <a:spLocks noGrp="1"/>
          </p:cNvSpPr>
          <p:nvPr>
            <p:ph idx="1"/>
          </p:nvPr>
        </p:nvSpPr>
        <p:spPr>
          <a:xfrm>
            <a:off x="330839" y="1066800"/>
            <a:ext cx="7193468" cy="5334000"/>
          </a:xfrm>
        </p:spPr>
        <p:txBody>
          <a:bodyPr>
            <a:normAutofit fontScale="92500" lnSpcReduction="20000"/>
          </a:bodyPr>
          <a:lstStyle/>
          <a:p>
            <a:r>
              <a:rPr lang="en-US" dirty="0"/>
              <a:t>Only students who have met the immunization guidelines for admission into CMCSS may participate in After School Programs. </a:t>
            </a:r>
          </a:p>
          <a:p>
            <a:pPr marL="45720" indent="0">
              <a:buNone/>
            </a:pPr>
            <a:endParaRPr lang="en-US" dirty="0"/>
          </a:p>
          <a:p>
            <a:r>
              <a:rPr lang="en-US" dirty="0"/>
              <a:t>Students with a high fever should not be allowed to remain in the general population.  (Call parent to pick up child)</a:t>
            </a:r>
          </a:p>
          <a:p>
            <a:pPr marL="45720" indent="0">
              <a:buNone/>
            </a:pPr>
            <a:endParaRPr lang="en-US" dirty="0"/>
          </a:p>
          <a:p>
            <a:r>
              <a:rPr lang="en-US" dirty="0"/>
              <a:t>First aid kits, biohazard clean up, and appropriate disinfectant should be accessible and used as needed by designated staff.</a:t>
            </a:r>
          </a:p>
          <a:p>
            <a:pPr lvl="1"/>
            <a:r>
              <a:rPr lang="en-US" dirty="0"/>
              <a:t>Call custodial staff in the event of a biohazard or other spill event.  </a:t>
            </a:r>
          </a:p>
          <a:p>
            <a:pPr lvl="1"/>
            <a:r>
              <a:rPr lang="en-US" dirty="0"/>
              <a:t>Remove students from the affected area as quickly as possible.</a:t>
            </a:r>
          </a:p>
          <a:p>
            <a:pPr lvl="1"/>
            <a:r>
              <a:rPr lang="en-US" dirty="0"/>
              <a:t>Call 911 in the event of a medical emergency. –epi-pen, serious injury, etc.  Then call the parent of child/children involved.</a:t>
            </a:r>
          </a:p>
          <a:p>
            <a:endParaRPr lang="en-US" dirty="0"/>
          </a:p>
          <a:p>
            <a:r>
              <a:rPr lang="en-US" dirty="0"/>
              <a:t>Follow school system policy regarding pathogens and clean-up.  (Covered in Annual Employee Training)</a:t>
            </a:r>
          </a:p>
          <a:p>
            <a:endParaRPr lang="en-US" dirty="0"/>
          </a:p>
          <a:p>
            <a:r>
              <a:rPr lang="en-US" dirty="0"/>
              <a:t>Use soap and water to wash hands.  Hand sanitizer may be used when soap and water are not available. </a:t>
            </a:r>
          </a:p>
        </p:txBody>
      </p:sp>
    </p:spTree>
    <p:extLst>
      <p:ext uri="{BB962C8B-B14F-4D97-AF65-F5344CB8AC3E}">
        <p14:creationId xmlns:p14="http://schemas.microsoft.com/office/powerpoint/2010/main" val="251622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197588"/>
            <a:ext cx="3429001" cy="685800"/>
          </a:xfrm>
        </p:spPr>
        <p:txBody>
          <a:bodyPr/>
          <a:lstStyle/>
          <a:p>
            <a:r>
              <a:rPr lang="en-US" dirty="0"/>
              <a:t>CPR/First Aid</a:t>
            </a:r>
          </a:p>
        </p:txBody>
      </p:sp>
      <p:sp>
        <p:nvSpPr>
          <p:cNvPr id="2" name="Content Placeholder 1"/>
          <p:cNvSpPr>
            <a:spLocks noGrp="1"/>
          </p:cNvSpPr>
          <p:nvPr>
            <p:ph idx="1"/>
          </p:nvPr>
        </p:nvSpPr>
        <p:spPr>
          <a:xfrm>
            <a:off x="427075" y="838200"/>
            <a:ext cx="6347714" cy="2286000"/>
          </a:xfrm>
        </p:spPr>
        <p:txBody>
          <a:bodyPr/>
          <a:lstStyle/>
          <a:p>
            <a:r>
              <a:rPr lang="en-US" dirty="0"/>
              <a:t>A minimum of one person per site must be available who is CPR/First Aid certified.  Site coordinators are responsible for making sure this requirement is met. </a:t>
            </a:r>
          </a:p>
          <a:p>
            <a:pPr lvl="1"/>
            <a:r>
              <a:rPr lang="en-US" dirty="0"/>
              <a:t>If you are not CPR certified, and want to be, contact your administrator to be approved for school system CPR training. </a:t>
            </a:r>
          </a:p>
          <a:p>
            <a:pPr lvl="1"/>
            <a:r>
              <a:rPr lang="en-US" dirty="0"/>
              <a:t>CPR training dates will be posted on PLAN</a:t>
            </a:r>
          </a:p>
        </p:txBody>
      </p:sp>
      <p:sp>
        <p:nvSpPr>
          <p:cNvPr id="4" name="Title 2">
            <a:extLst>
              <a:ext uri="{FF2B5EF4-FFF2-40B4-BE49-F238E27FC236}">
                <a16:creationId xmlns:a16="http://schemas.microsoft.com/office/drawing/2014/main" id="{A5D23DE0-2A79-4457-BE4B-1CCD05C4C4C7}"/>
              </a:ext>
            </a:extLst>
          </p:cNvPr>
          <p:cNvSpPr txBox="1">
            <a:spLocks/>
          </p:cNvSpPr>
          <p:nvPr/>
        </p:nvSpPr>
        <p:spPr>
          <a:xfrm>
            <a:off x="304800" y="3155212"/>
            <a:ext cx="6347713" cy="685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Administering Medication</a:t>
            </a:r>
          </a:p>
        </p:txBody>
      </p:sp>
      <p:sp>
        <p:nvSpPr>
          <p:cNvPr id="5" name="Content Placeholder 1">
            <a:extLst>
              <a:ext uri="{FF2B5EF4-FFF2-40B4-BE49-F238E27FC236}">
                <a16:creationId xmlns:a16="http://schemas.microsoft.com/office/drawing/2014/main" id="{E8BD8D55-774D-45CC-93C4-F495331AC888}"/>
              </a:ext>
            </a:extLst>
          </p:cNvPr>
          <p:cNvSpPr txBox="1">
            <a:spLocks/>
          </p:cNvSpPr>
          <p:nvPr/>
        </p:nvSpPr>
        <p:spPr>
          <a:xfrm>
            <a:off x="409354" y="3872024"/>
            <a:ext cx="7058246" cy="2788388"/>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600"/>
              </a:spcBef>
            </a:pPr>
            <a:r>
              <a:rPr lang="en-US" dirty="0"/>
              <a:t>Each building is equipped with a ‘Go-Pack’ that includes an epi pen.  In the event of a need to use the epi pen, call 911 immediately then the parent.  </a:t>
            </a:r>
          </a:p>
          <a:p>
            <a:pPr lvl="1">
              <a:spcBef>
                <a:spcPts val="600"/>
              </a:spcBef>
            </a:pPr>
            <a:r>
              <a:rPr lang="en-US" dirty="0"/>
              <a:t>Coordinators should know the location of the ‘Go-Pack.’ (Check with school nurse)</a:t>
            </a:r>
          </a:p>
          <a:p>
            <a:pPr>
              <a:spcBef>
                <a:spcPts val="600"/>
              </a:spcBef>
            </a:pPr>
            <a:r>
              <a:rPr lang="en-US" dirty="0"/>
              <a:t>Students who require medical treatment outside school hours may not be able to participate for their own safety if qualified staff is not working during program hours.  </a:t>
            </a:r>
          </a:p>
          <a:p>
            <a:pPr lvl="1">
              <a:spcBef>
                <a:spcPts val="600"/>
              </a:spcBef>
            </a:pPr>
            <a:r>
              <a:rPr lang="en-US" dirty="0"/>
              <a:t>School nurses may be employed as Certified Staff during after school hours if they wish to do so and the site’s budget allows.</a:t>
            </a:r>
          </a:p>
        </p:txBody>
      </p:sp>
    </p:spTree>
    <p:extLst>
      <p:ext uri="{BB962C8B-B14F-4D97-AF65-F5344CB8AC3E}">
        <p14:creationId xmlns:p14="http://schemas.microsoft.com/office/powerpoint/2010/main" val="2519644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79991" y="152400"/>
            <a:ext cx="6781800" cy="685800"/>
          </a:xfrm>
        </p:spPr>
        <p:txBody>
          <a:bodyPr>
            <a:normAutofit/>
          </a:bodyPr>
          <a:lstStyle/>
          <a:p>
            <a:r>
              <a:rPr lang="en-US" dirty="0"/>
              <a:t>Emergency Procedures</a:t>
            </a:r>
          </a:p>
        </p:txBody>
      </p:sp>
      <p:sp>
        <p:nvSpPr>
          <p:cNvPr id="2" name="Content Placeholder 1"/>
          <p:cNvSpPr>
            <a:spLocks noGrp="1"/>
          </p:cNvSpPr>
          <p:nvPr>
            <p:ph idx="1"/>
          </p:nvPr>
        </p:nvSpPr>
        <p:spPr>
          <a:xfrm>
            <a:off x="533400" y="983512"/>
            <a:ext cx="6858000" cy="5715000"/>
          </a:xfrm>
        </p:spPr>
        <p:txBody>
          <a:bodyPr>
            <a:normAutofit fontScale="85000" lnSpcReduction="20000"/>
          </a:bodyPr>
          <a:lstStyle/>
          <a:p>
            <a:pPr>
              <a:spcBef>
                <a:spcPts val="600"/>
              </a:spcBef>
            </a:pPr>
            <a:r>
              <a:rPr lang="en-US" sz="1900" dirty="0"/>
              <a:t>One person at each site is expected to stay in the office at all times to monitor the phones, buzz people into the building, and coordinate emergency efforts if the need arises.</a:t>
            </a:r>
          </a:p>
          <a:p>
            <a:pPr marL="0" indent="0">
              <a:spcBef>
                <a:spcPts val="600"/>
              </a:spcBef>
              <a:buNone/>
            </a:pPr>
            <a:endParaRPr lang="en-US" sz="1900" dirty="0"/>
          </a:p>
          <a:p>
            <a:pPr>
              <a:spcBef>
                <a:spcPts val="600"/>
              </a:spcBef>
            </a:pPr>
            <a:r>
              <a:rPr lang="en-US" sz="1900" dirty="0"/>
              <a:t>Emergency flip books should be visible and easy to access by all after school staff.</a:t>
            </a:r>
          </a:p>
          <a:p>
            <a:pPr marL="0" indent="0">
              <a:spcBef>
                <a:spcPts val="600"/>
              </a:spcBef>
              <a:buNone/>
            </a:pPr>
            <a:endParaRPr lang="en-US" sz="1900" dirty="0"/>
          </a:p>
          <a:p>
            <a:pPr>
              <a:spcBef>
                <a:spcPts val="600"/>
              </a:spcBef>
            </a:pPr>
            <a:r>
              <a:rPr lang="en-US" sz="1900" dirty="0"/>
              <a:t>In the event of an emergency, it is expected that all staff will follow the guidelines provided in the flip book.</a:t>
            </a:r>
          </a:p>
          <a:p>
            <a:pPr lvl="1">
              <a:spcBef>
                <a:spcPts val="600"/>
              </a:spcBef>
            </a:pPr>
            <a:r>
              <a:rPr lang="en-US" dirty="0"/>
              <a:t>Power Outage</a:t>
            </a:r>
          </a:p>
          <a:p>
            <a:pPr lvl="1">
              <a:spcBef>
                <a:spcPts val="600"/>
              </a:spcBef>
            </a:pPr>
            <a:r>
              <a:rPr lang="en-US" dirty="0"/>
              <a:t>Hazardous Spills</a:t>
            </a:r>
          </a:p>
          <a:p>
            <a:pPr lvl="1">
              <a:spcBef>
                <a:spcPts val="600"/>
              </a:spcBef>
            </a:pPr>
            <a:r>
              <a:rPr lang="en-US" dirty="0"/>
              <a:t>Weapons</a:t>
            </a:r>
          </a:p>
          <a:p>
            <a:pPr lvl="1">
              <a:spcBef>
                <a:spcPts val="600"/>
              </a:spcBef>
            </a:pPr>
            <a:r>
              <a:rPr lang="en-US" dirty="0"/>
              <a:t>Intruders</a:t>
            </a:r>
          </a:p>
          <a:p>
            <a:pPr lvl="1">
              <a:spcBef>
                <a:spcPts val="600"/>
              </a:spcBef>
            </a:pPr>
            <a:r>
              <a:rPr lang="en-US" dirty="0"/>
              <a:t>Weather Related</a:t>
            </a:r>
          </a:p>
          <a:p>
            <a:pPr lvl="1">
              <a:spcBef>
                <a:spcPts val="600"/>
              </a:spcBef>
            </a:pPr>
            <a:r>
              <a:rPr lang="en-US" dirty="0"/>
              <a:t>Fire</a:t>
            </a:r>
          </a:p>
          <a:p>
            <a:pPr lvl="1">
              <a:spcBef>
                <a:spcPts val="600"/>
              </a:spcBef>
            </a:pPr>
            <a:r>
              <a:rPr lang="en-US" dirty="0"/>
              <a:t>Lockdown</a:t>
            </a:r>
          </a:p>
          <a:p>
            <a:pPr lvl="1">
              <a:spcBef>
                <a:spcPts val="600"/>
              </a:spcBef>
            </a:pPr>
            <a:r>
              <a:rPr lang="en-US" dirty="0"/>
              <a:t>Bomb/Suicide threat</a:t>
            </a:r>
          </a:p>
          <a:p>
            <a:pPr>
              <a:spcBef>
                <a:spcPts val="600"/>
              </a:spcBef>
            </a:pPr>
            <a:endParaRPr lang="en-US" dirty="0"/>
          </a:p>
          <a:p>
            <a:pPr>
              <a:spcBef>
                <a:spcPts val="600"/>
              </a:spcBef>
            </a:pPr>
            <a:r>
              <a:rPr lang="en-US" sz="1900" dirty="0"/>
              <a:t>Chemicals and other hazardous materials should be labeled and stored according to CMCSS policy at all times.</a:t>
            </a:r>
          </a:p>
          <a:p>
            <a:pPr>
              <a:spcBef>
                <a:spcPts val="600"/>
              </a:spcBef>
            </a:pPr>
            <a:endParaRPr lang="en-US" sz="1900" dirty="0"/>
          </a:p>
          <a:p>
            <a:pPr>
              <a:spcBef>
                <a:spcPts val="600"/>
              </a:spcBef>
            </a:pPr>
            <a:r>
              <a:rPr lang="en-US" sz="1900" dirty="0"/>
              <a:t>Emergency cards for students in the building should be readily accessible to the person designated at all times. </a:t>
            </a:r>
          </a:p>
        </p:txBody>
      </p:sp>
    </p:spTree>
    <p:extLst>
      <p:ext uri="{BB962C8B-B14F-4D97-AF65-F5344CB8AC3E}">
        <p14:creationId xmlns:p14="http://schemas.microsoft.com/office/powerpoint/2010/main" val="470519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9859" y="304801"/>
            <a:ext cx="6347713" cy="762000"/>
          </a:xfrm>
        </p:spPr>
        <p:txBody>
          <a:bodyPr>
            <a:normAutofit/>
          </a:bodyPr>
          <a:lstStyle/>
          <a:p>
            <a:r>
              <a:rPr lang="en-US" dirty="0"/>
              <a:t>Staff Behavior</a:t>
            </a:r>
          </a:p>
        </p:txBody>
      </p:sp>
      <p:sp>
        <p:nvSpPr>
          <p:cNvPr id="2" name="Content Placeholder 1"/>
          <p:cNvSpPr>
            <a:spLocks noGrp="1"/>
          </p:cNvSpPr>
          <p:nvPr>
            <p:ph idx="1"/>
          </p:nvPr>
        </p:nvSpPr>
        <p:spPr>
          <a:xfrm>
            <a:off x="533400" y="1143000"/>
            <a:ext cx="7086600" cy="5105399"/>
          </a:xfrm>
        </p:spPr>
        <p:txBody>
          <a:bodyPr>
            <a:normAutofit/>
          </a:bodyPr>
          <a:lstStyle/>
          <a:p>
            <a:pPr>
              <a:spcBef>
                <a:spcPts val="600"/>
              </a:spcBef>
            </a:pPr>
            <a:r>
              <a:rPr lang="en-US" dirty="0"/>
              <a:t>Engage with the students at all times</a:t>
            </a:r>
          </a:p>
          <a:p>
            <a:pPr>
              <a:spcBef>
                <a:spcPts val="600"/>
              </a:spcBef>
            </a:pPr>
            <a:endParaRPr lang="en-US" dirty="0"/>
          </a:p>
          <a:p>
            <a:pPr>
              <a:spcBef>
                <a:spcPts val="600"/>
              </a:spcBef>
            </a:pPr>
            <a:r>
              <a:rPr lang="en-US" dirty="0"/>
              <a:t>Stick to assigned duties</a:t>
            </a:r>
          </a:p>
          <a:p>
            <a:pPr marL="0" indent="0">
              <a:spcBef>
                <a:spcPts val="600"/>
              </a:spcBef>
              <a:buNone/>
            </a:pPr>
            <a:endParaRPr lang="en-US" dirty="0"/>
          </a:p>
          <a:p>
            <a:pPr>
              <a:spcBef>
                <a:spcPts val="600"/>
              </a:spcBef>
            </a:pPr>
            <a:r>
              <a:rPr lang="en-US" dirty="0"/>
              <a:t>Keep cell phone usage to a </a:t>
            </a:r>
            <a:r>
              <a:rPr lang="en-US" u="sng" dirty="0"/>
              <a:t>minimum</a:t>
            </a:r>
          </a:p>
          <a:p>
            <a:pPr>
              <a:spcBef>
                <a:spcPts val="600"/>
              </a:spcBef>
            </a:pPr>
            <a:endParaRPr lang="en-US" dirty="0"/>
          </a:p>
          <a:p>
            <a:pPr>
              <a:spcBef>
                <a:spcPts val="600"/>
              </a:spcBef>
            </a:pPr>
            <a:r>
              <a:rPr lang="en-US" dirty="0"/>
              <a:t>Do not log more hours than are approved by the site coordinator</a:t>
            </a:r>
          </a:p>
          <a:p>
            <a:pPr lvl="1" indent="-342900">
              <a:lnSpc>
                <a:spcPct val="107000"/>
              </a:lnSpc>
              <a:spcBef>
                <a:spcPts val="600"/>
              </a:spcBef>
              <a:spcAft>
                <a:spcPts val="80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Classified staff </a:t>
            </a:r>
            <a:r>
              <a:rPr lang="en-US" sz="2000" b="1" u="sng" dirty="0">
                <a:effectLst/>
                <a:latin typeface="Calibri" panose="020F0502020204030204" pitchFamily="34" charset="0"/>
                <a:ea typeface="Calibri" panose="020F0502020204030204" pitchFamily="34" charset="0"/>
                <a:cs typeface="Times New Roman" panose="02020603050405020304" pitchFamily="18" charset="0"/>
              </a:rPr>
              <a:t>may not</a:t>
            </a:r>
            <a:r>
              <a:rPr lang="en-US" sz="2000" b="1"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work more than 40hrs. per week total for the district.</a:t>
            </a:r>
            <a:endParaRPr lang="en-US" dirty="0"/>
          </a:p>
          <a:p>
            <a:pPr>
              <a:spcBef>
                <a:spcPts val="600"/>
              </a:spcBef>
            </a:pPr>
            <a:r>
              <a:rPr lang="en-US" dirty="0"/>
              <a:t>Use materials appropriately and conservatively</a:t>
            </a:r>
          </a:p>
          <a:p>
            <a:pPr>
              <a:spcBef>
                <a:spcPts val="600"/>
              </a:spcBef>
            </a:pPr>
            <a:endParaRPr lang="en-US" dirty="0"/>
          </a:p>
          <a:p>
            <a:pPr>
              <a:spcBef>
                <a:spcPts val="600"/>
              </a:spcBef>
            </a:pPr>
            <a:r>
              <a:rPr lang="en-US" dirty="0"/>
              <a:t>Communicate changes in location to site coordinator prior to movement so students can be located quickly.</a:t>
            </a:r>
          </a:p>
        </p:txBody>
      </p:sp>
    </p:spTree>
    <p:extLst>
      <p:ext uri="{BB962C8B-B14F-4D97-AF65-F5344CB8AC3E}">
        <p14:creationId xmlns:p14="http://schemas.microsoft.com/office/powerpoint/2010/main" val="3982314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66700"/>
            <a:ext cx="6347713" cy="685800"/>
          </a:xfrm>
        </p:spPr>
        <p:txBody>
          <a:bodyPr>
            <a:normAutofit/>
          </a:bodyPr>
          <a:lstStyle/>
          <a:p>
            <a:r>
              <a:rPr lang="en-US" dirty="0"/>
              <a:t>Additional Staff Requirements</a:t>
            </a:r>
          </a:p>
        </p:txBody>
      </p:sp>
      <p:sp>
        <p:nvSpPr>
          <p:cNvPr id="2" name="Content Placeholder 1"/>
          <p:cNvSpPr>
            <a:spLocks noGrp="1"/>
          </p:cNvSpPr>
          <p:nvPr>
            <p:ph idx="1"/>
          </p:nvPr>
        </p:nvSpPr>
        <p:spPr>
          <a:xfrm>
            <a:off x="457200" y="1066800"/>
            <a:ext cx="6781801" cy="5257800"/>
          </a:xfrm>
        </p:spPr>
        <p:txBody>
          <a:bodyPr>
            <a:normAutofit/>
          </a:bodyPr>
          <a:lstStyle/>
          <a:p>
            <a:r>
              <a:rPr lang="en-US" dirty="0"/>
              <a:t>All staff working in the extended learning program, </a:t>
            </a:r>
            <a:r>
              <a:rPr lang="en-US" u="sng" dirty="0"/>
              <a:t>including</a:t>
            </a:r>
            <a:r>
              <a:rPr lang="en-US" dirty="0"/>
              <a:t> student tutors, must have a cleared fingerprint record on file at central office.  </a:t>
            </a:r>
          </a:p>
          <a:p>
            <a:pPr lvl="1"/>
            <a:r>
              <a:rPr lang="en-US" dirty="0"/>
              <a:t>Contact Amanda Smith if you were hired prior to 2004 to see if this is part of your personnel file.  </a:t>
            </a:r>
          </a:p>
          <a:p>
            <a:r>
              <a:rPr lang="en-US" dirty="0"/>
              <a:t>All staff working in the extended learning program must have a physical statement from a physician that they are healthy enough to work with students. </a:t>
            </a:r>
          </a:p>
          <a:p>
            <a:r>
              <a:rPr lang="en-US" sz="1800" dirty="0">
                <a:effectLst/>
                <a:ea typeface="Calibri" panose="020F0502020204030204" pitchFamily="34" charset="0"/>
                <a:cs typeface="Times New Roman" panose="02020603050405020304" pitchFamily="18" charset="0"/>
              </a:rPr>
              <a:t>Site coordinators should attend the in-person fall training at Central Services South. </a:t>
            </a:r>
          </a:p>
          <a:p>
            <a:pPr lvl="1"/>
            <a:r>
              <a:rPr lang="en-US" dirty="0">
                <a:effectLst/>
                <a:ea typeface="Calibri" panose="020F0502020204030204" pitchFamily="34" charset="0"/>
                <a:cs typeface="Times New Roman" panose="02020603050405020304" pitchFamily="18" charset="0"/>
              </a:rPr>
              <a:t>All other extended learning employees should review the training presentation found on the Extended Learning webpage and sign the completion confirmation document maintained by the site coordinator. </a:t>
            </a:r>
          </a:p>
          <a:p>
            <a:pPr lvl="1"/>
            <a:r>
              <a:rPr lang="en-US" dirty="0">
                <a:ea typeface="Calibri" panose="020F0502020204030204" pitchFamily="34" charset="0"/>
                <a:cs typeface="Times New Roman" panose="02020603050405020304" pitchFamily="18" charset="0"/>
              </a:rPr>
              <a:t>O</a:t>
            </a:r>
            <a:r>
              <a:rPr lang="en-US" dirty="0">
                <a:effectLst/>
                <a:ea typeface="Calibri" panose="020F0502020204030204" pitchFamily="34" charset="0"/>
                <a:cs typeface="Times New Roman" panose="02020603050405020304" pitchFamily="18" charset="0"/>
              </a:rPr>
              <a:t>nce all staff have reviewed the presentation, the site coordinator should send the confirmation document to Nicole Spencer.</a:t>
            </a:r>
            <a:endParaRPr lang="en-US" dirty="0"/>
          </a:p>
        </p:txBody>
      </p:sp>
    </p:spTree>
    <p:extLst>
      <p:ext uri="{BB962C8B-B14F-4D97-AF65-F5344CB8AC3E}">
        <p14:creationId xmlns:p14="http://schemas.microsoft.com/office/powerpoint/2010/main" val="1318390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6347713" cy="762000"/>
          </a:xfrm>
        </p:spPr>
        <p:txBody>
          <a:bodyPr/>
          <a:lstStyle/>
          <a:p>
            <a:r>
              <a:rPr lang="en-US" dirty="0"/>
              <a:t>Tutor Requirements</a:t>
            </a:r>
          </a:p>
        </p:txBody>
      </p:sp>
      <p:sp>
        <p:nvSpPr>
          <p:cNvPr id="2" name="Content Placeholder 1"/>
          <p:cNvSpPr>
            <a:spLocks noGrp="1"/>
          </p:cNvSpPr>
          <p:nvPr>
            <p:ph idx="1"/>
          </p:nvPr>
        </p:nvSpPr>
        <p:spPr>
          <a:xfrm>
            <a:off x="533400" y="1143000"/>
            <a:ext cx="7010400" cy="3962400"/>
          </a:xfrm>
        </p:spPr>
        <p:txBody>
          <a:bodyPr>
            <a:normAutofit/>
          </a:bodyPr>
          <a:lstStyle/>
          <a:p>
            <a:pPr marL="0" indent="0">
              <a:spcBef>
                <a:spcPts val="600"/>
              </a:spcBef>
              <a:buNone/>
            </a:pPr>
            <a:endParaRPr lang="en-US" dirty="0"/>
          </a:p>
          <a:p>
            <a:pPr>
              <a:spcBef>
                <a:spcPts val="600"/>
              </a:spcBef>
            </a:pPr>
            <a:r>
              <a:rPr lang="en-US" dirty="0"/>
              <a:t>When hiring high school and college tutors for programs, select individuals with academic strengths aligned to the needs of the programs provided. </a:t>
            </a:r>
          </a:p>
          <a:p>
            <a:pPr lvl="1">
              <a:spcBef>
                <a:spcPts val="600"/>
              </a:spcBef>
            </a:pPr>
            <a:r>
              <a:rPr lang="en-US" dirty="0"/>
              <a:t>These should be high performing high school or college students. </a:t>
            </a:r>
          </a:p>
          <a:p>
            <a:pPr lvl="1">
              <a:spcBef>
                <a:spcPts val="600"/>
              </a:spcBef>
            </a:pPr>
            <a:r>
              <a:rPr lang="en-US" dirty="0"/>
              <a:t>There should be no attendance or discipline concerns. </a:t>
            </a:r>
          </a:p>
          <a:p>
            <a:pPr lvl="1">
              <a:spcBef>
                <a:spcPts val="1200"/>
              </a:spcBef>
            </a:pPr>
            <a:r>
              <a:rPr lang="en-US" dirty="0"/>
              <a:t>The students must have demonstrated the ability to work with peers, are punctual, understand professionalism, and have demonstrated the ability to take the initiative. </a:t>
            </a:r>
          </a:p>
          <a:p>
            <a:pPr marL="274320" lvl="1">
              <a:spcBef>
                <a:spcPts val="1200"/>
              </a:spcBef>
            </a:pPr>
            <a:r>
              <a:rPr lang="en-US" sz="1800" dirty="0"/>
              <a:t>Letters of recommendation are required; the tutor application has more specifics.</a:t>
            </a:r>
          </a:p>
          <a:p>
            <a:pPr marL="274320" lvl="1">
              <a:spcBef>
                <a:spcPts val="1200"/>
              </a:spcBef>
            </a:pPr>
            <a:r>
              <a:rPr lang="en-US" sz="1800" dirty="0"/>
              <a:t>Student tutors earn $15 per hour</a:t>
            </a:r>
          </a:p>
        </p:txBody>
      </p:sp>
    </p:spTree>
    <p:extLst>
      <p:ext uri="{BB962C8B-B14F-4D97-AF65-F5344CB8AC3E}">
        <p14:creationId xmlns:p14="http://schemas.microsoft.com/office/powerpoint/2010/main" val="3065856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28600"/>
            <a:ext cx="6347712" cy="693536"/>
          </a:xfrm>
        </p:spPr>
        <p:txBody>
          <a:bodyPr/>
          <a:lstStyle/>
          <a:p>
            <a:r>
              <a:rPr lang="en-US" dirty="0"/>
              <a:t>Timesheets &amp; Payroll</a:t>
            </a:r>
          </a:p>
        </p:txBody>
      </p:sp>
      <p:sp>
        <p:nvSpPr>
          <p:cNvPr id="2" name="Content Placeholder 1"/>
          <p:cNvSpPr>
            <a:spLocks noGrp="1"/>
          </p:cNvSpPr>
          <p:nvPr>
            <p:ph idx="1"/>
          </p:nvPr>
        </p:nvSpPr>
        <p:spPr>
          <a:xfrm>
            <a:off x="261334" y="990600"/>
            <a:ext cx="7282466" cy="5562600"/>
          </a:xfrm>
        </p:spPr>
        <p:txBody>
          <a:bodyPr>
            <a:normAutofit fontScale="92500" lnSpcReduction="10000"/>
          </a:bodyPr>
          <a:lstStyle/>
          <a:p>
            <a:pPr marL="365760" marR="0" lvl="0" indent="-342900" algn="just" defTabSz="457200" rtl="0" eaLnBrk="1" fontAlgn="auto" latinLnBrk="0" hangingPunct="1">
              <a:lnSpc>
                <a:spcPct val="107000"/>
              </a:lnSpc>
              <a:spcBef>
                <a:spcPts val="0"/>
              </a:spcBef>
              <a:spcAft>
                <a:spcPts val="800"/>
              </a:spcAft>
              <a:buClr>
                <a:srgbClr val="549E39"/>
              </a:buClr>
              <a:buSzPct val="80000"/>
              <a:buFont typeface="Wingdings 3" charset="2"/>
              <a:buChar char=""/>
              <a:tabLst/>
              <a:defRPr/>
            </a:pPr>
            <a:r>
              <a:rPr lang="en-US" sz="2600" dirty="0">
                <a:effectLst/>
                <a:latin typeface="Calibri" panose="020F0502020204030204" pitchFamily="34" charset="0"/>
                <a:ea typeface="Calibri" panose="020F0502020204030204" pitchFamily="34" charset="0"/>
                <a:cs typeface="Times New Roman" panose="02020603050405020304" pitchFamily="18" charset="0"/>
              </a:rPr>
              <a:t>All staff working in extended learning programs are required to keep a daily timesheet. </a:t>
            </a:r>
          </a:p>
          <a:p>
            <a:pPr marL="640080" lvl="1" indent="-342900" algn="just">
              <a:lnSpc>
                <a:spcPct val="107000"/>
              </a:lnSpc>
              <a:spcBef>
                <a:spcPts val="0"/>
              </a:spcBef>
              <a:spcAft>
                <a:spcPts val="800"/>
              </a:spcAft>
              <a:buClr>
                <a:srgbClr val="549E39"/>
              </a:buClr>
              <a:defRPr/>
            </a:pPr>
            <a:r>
              <a:rPr kumimoji="0" lang="en-US" sz="19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Times New Roman" panose="02020603050405020304" pitchFamily="18" charset="0"/>
              </a:rPr>
              <a:t>Timesheets must be filled out in their entirety, including number of students served per day and employee MUNIS ID number. </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640080" lvl="1" algn="just">
              <a:lnSpc>
                <a:spcPct val="107000"/>
              </a:lnSpc>
              <a:spcBef>
                <a:spcPts val="0"/>
              </a:spcBef>
              <a:spcAft>
                <a:spcPts val="80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Staff are not allowed to work more hours than determined by the site coordinator. </a:t>
            </a:r>
          </a:p>
          <a:p>
            <a:pPr marL="640080" lvl="1" algn="just">
              <a:lnSpc>
                <a:spcPct val="107000"/>
              </a:lnSpc>
              <a:spcBef>
                <a:spcPts val="0"/>
              </a:spcBef>
              <a:spcAft>
                <a:spcPts val="80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Timesheets must be signed by the employee and must be verified and signed by the site coordinator. </a:t>
            </a:r>
          </a:p>
          <a:p>
            <a:pPr marL="640080" lvl="1" algn="just">
              <a:lnSpc>
                <a:spcPct val="107000"/>
              </a:lnSpc>
              <a:spcBef>
                <a:spcPts val="0"/>
              </a:spcBef>
              <a:spcAft>
                <a:spcPts val="80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All site coordinators must have their timesheet signed and verified by the appointed administrator for the extended learning program. </a:t>
            </a:r>
          </a:p>
          <a:p>
            <a:pPr marL="365760" marR="0" algn="just">
              <a:lnSpc>
                <a:spcPct val="107000"/>
              </a:lnSpc>
              <a:spcBef>
                <a:spcPts val="0"/>
              </a:spcBef>
              <a:spcAft>
                <a:spcPts val="800"/>
              </a:spcAft>
            </a:pPr>
            <a:r>
              <a:rPr lang="en-US" sz="2600" dirty="0">
                <a:effectLst/>
                <a:latin typeface="Calibri" panose="020F0502020204030204" pitchFamily="34" charset="0"/>
                <a:ea typeface="Calibri" panose="020F0502020204030204" pitchFamily="34" charset="0"/>
                <a:cs typeface="Times New Roman" panose="02020603050405020304" pitchFamily="18" charset="0"/>
              </a:rPr>
              <a:t>Incomplete timesheets will not be processed and will be returned to the site coordinator for correction. </a:t>
            </a:r>
          </a:p>
          <a:p>
            <a:r>
              <a:rPr lang="en-US" sz="2600" dirty="0">
                <a:effectLst/>
                <a:latin typeface="Calibri" panose="020F0502020204030204" pitchFamily="34" charset="0"/>
                <a:ea typeface="Calibri" panose="020F0502020204030204" pitchFamily="34" charset="0"/>
                <a:cs typeface="Times New Roman" panose="02020603050405020304" pitchFamily="18" charset="0"/>
              </a:rPr>
              <a:t>Late timesheets </a:t>
            </a:r>
            <a:r>
              <a:rPr lang="en-US" sz="2600" b="1" u="sng" dirty="0">
                <a:effectLst/>
                <a:latin typeface="Calibri" panose="020F0502020204030204" pitchFamily="34" charset="0"/>
                <a:ea typeface="Calibri" panose="020F0502020204030204" pitchFamily="34" charset="0"/>
                <a:cs typeface="Times New Roman" panose="02020603050405020304" pitchFamily="18" charset="0"/>
              </a:rPr>
              <a:t>will not</a:t>
            </a:r>
            <a:r>
              <a:rPr lang="en-US" sz="2600" dirty="0">
                <a:effectLst/>
                <a:latin typeface="Calibri" panose="020F0502020204030204" pitchFamily="34" charset="0"/>
                <a:ea typeface="Calibri" panose="020F0502020204030204" pitchFamily="34" charset="0"/>
                <a:cs typeface="Times New Roman" panose="02020603050405020304" pitchFamily="18" charset="0"/>
              </a:rPr>
              <a:t> be sent to Payroll for a miscellaneous check run; late timesheets will be paid on the next available pay date.</a:t>
            </a:r>
            <a:endParaRPr lang="en-US" sz="2600" dirty="0"/>
          </a:p>
        </p:txBody>
      </p:sp>
    </p:spTree>
    <p:extLst>
      <p:ext uri="{BB962C8B-B14F-4D97-AF65-F5344CB8AC3E}">
        <p14:creationId xmlns:p14="http://schemas.microsoft.com/office/powerpoint/2010/main" val="3920616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0A6890-7F02-4E8A-9D16-DE4A498AD666}"/>
              </a:ext>
            </a:extLst>
          </p:cNvPr>
          <p:cNvSpPr txBox="1"/>
          <p:nvPr/>
        </p:nvSpPr>
        <p:spPr>
          <a:xfrm>
            <a:off x="762000" y="572449"/>
            <a:ext cx="6257703" cy="5644622"/>
          </a:xfrm>
          <a:prstGeom prst="rect">
            <a:avLst/>
          </a:prstGeom>
          <a:noFill/>
        </p:spPr>
        <p:txBody>
          <a:bodyPr wrap="square">
            <a:spAutoFit/>
          </a:bodyPr>
          <a:lstStyle/>
          <a:p>
            <a:pPr marL="0" marR="0" algn="just">
              <a:lnSpc>
                <a:spcPct val="107000"/>
              </a:lnSpc>
              <a:spcBef>
                <a:spcPts val="0"/>
              </a:spcBef>
              <a:spcAft>
                <a:spcPts val="800"/>
              </a:spcAft>
            </a:pPr>
            <a:r>
              <a:rPr lang="en-US" sz="2000" dirty="0">
                <a:effectLst/>
                <a:ea typeface="Calibri" panose="020F0502020204030204" pitchFamily="34" charset="0"/>
                <a:cs typeface="Times New Roman" panose="02020603050405020304" pitchFamily="18" charset="0"/>
              </a:rPr>
              <a:t>If you have questions, feel free to contact one of the following staff members:</a:t>
            </a:r>
          </a:p>
          <a:p>
            <a:pPr marL="0" marR="0">
              <a:lnSpc>
                <a:spcPct val="107000"/>
              </a:lnSpc>
              <a:spcBef>
                <a:spcPts val="0"/>
              </a:spcBef>
              <a:spcAft>
                <a:spcPts val="200"/>
              </a:spcAft>
            </a:pPr>
            <a:endParaRPr lang="en-US" sz="1400" b="1"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200"/>
              </a:spcAft>
            </a:pPr>
            <a:r>
              <a:rPr lang="en-US" sz="1400" b="1" dirty="0">
                <a:effectLst/>
                <a:ea typeface="Calibri" panose="020F0502020204030204" pitchFamily="34" charset="0"/>
                <a:cs typeface="Times New Roman" panose="02020603050405020304" pitchFamily="18" charset="0"/>
              </a:rPr>
              <a:t>Nicole Spencer</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200"/>
              </a:spcAft>
            </a:pPr>
            <a:r>
              <a:rPr lang="en-US" sz="1400" dirty="0">
                <a:effectLst/>
                <a:ea typeface="Calibri" panose="020F0502020204030204" pitchFamily="34" charset="0"/>
                <a:cs typeface="Times New Roman" panose="02020603050405020304" pitchFamily="18" charset="0"/>
              </a:rPr>
              <a:t>Grant Accountant</a:t>
            </a:r>
          </a:p>
          <a:p>
            <a:pPr marL="0" marR="0">
              <a:lnSpc>
                <a:spcPct val="107000"/>
              </a:lnSpc>
              <a:spcBef>
                <a:spcPts val="0"/>
              </a:spcBef>
              <a:spcAft>
                <a:spcPts val="200"/>
              </a:spcAft>
            </a:pPr>
            <a:r>
              <a:rPr lang="en-US" sz="1400" dirty="0">
                <a:effectLst/>
                <a:ea typeface="Calibri" panose="020F0502020204030204" pitchFamily="34" charset="0"/>
                <a:cs typeface="Times New Roman" panose="02020603050405020304" pitchFamily="18" charset="0"/>
              </a:rPr>
              <a:t>931-553-1133</a:t>
            </a:r>
          </a:p>
          <a:p>
            <a:pPr marL="0" marR="0">
              <a:lnSpc>
                <a:spcPct val="107000"/>
              </a:lnSpc>
              <a:spcBef>
                <a:spcPts val="0"/>
              </a:spcBef>
              <a:spcAft>
                <a:spcPts val="200"/>
              </a:spcAft>
            </a:pPr>
            <a:r>
              <a:rPr lang="en-US" sz="1400" u="sng" dirty="0">
                <a:solidFill>
                  <a:srgbClr val="0563C1"/>
                </a:solidFill>
                <a:effectLst/>
                <a:ea typeface="Calibri" panose="020F0502020204030204" pitchFamily="34" charset="0"/>
                <a:cs typeface="Times New Roman" panose="02020603050405020304" pitchFamily="18" charset="0"/>
                <a:hlinkClick r:id="rId2"/>
              </a:rPr>
              <a:t>sheanette.spencer@cmcss.net</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dirty="0">
                <a:effectLst/>
                <a:ea typeface="Calibri" panose="020F0502020204030204" pitchFamily="34" charset="0"/>
                <a:cs typeface="Times New Roman" panose="02020603050405020304" pitchFamily="18" charset="0"/>
              </a:rPr>
              <a:t> </a:t>
            </a:r>
          </a:p>
          <a:p>
            <a:pPr marL="0" marR="0">
              <a:lnSpc>
                <a:spcPct val="107000"/>
              </a:lnSpc>
              <a:spcBef>
                <a:spcPts val="0"/>
              </a:spcBef>
              <a:spcAft>
                <a:spcPts val="200"/>
              </a:spcAft>
            </a:pPr>
            <a:r>
              <a:rPr lang="en-US" sz="1400" b="1" dirty="0">
                <a:effectLst/>
                <a:ea typeface="Calibri" panose="020F0502020204030204" pitchFamily="34" charset="0"/>
                <a:cs typeface="Times New Roman" panose="02020603050405020304" pitchFamily="18" charset="0"/>
              </a:rPr>
              <a:t>Laura Nichols</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200"/>
              </a:spcAft>
            </a:pPr>
            <a:r>
              <a:rPr lang="en-US" sz="1400" dirty="0">
                <a:effectLst/>
                <a:ea typeface="Calibri" panose="020F0502020204030204" pitchFamily="34" charset="0"/>
                <a:cs typeface="Times New Roman" panose="02020603050405020304" pitchFamily="18" charset="0"/>
              </a:rPr>
              <a:t>Grant Coordinator</a:t>
            </a:r>
          </a:p>
          <a:p>
            <a:pPr marL="0" marR="0">
              <a:lnSpc>
                <a:spcPct val="107000"/>
              </a:lnSpc>
              <a:spcBef>
                <a:spcPts val="0"/>
              </a:spcBef>
              <a:spcAft>
                <a:spcPts val="200"/>
              </a:spcAft>
            </a:pPr>
            <a:r>
              <a:rPr lang="en-US" sz="1400" dirty="0">
                <a:effectLst/>
                <a:ea typeface="Calibri" panose="020F0502020204030204" pitchFamily="34" charset="0"/>
                <a:cs typeface="Times New Roman" panose="02020603050405020304" pitchFamily="18" charset="0"/>
              </a:rPr>
              <a:t>931-553-1125</a:t>
            </a:r>
          </a:p>
          <a:p>
            <a:pPr marL="0" marR="0">
              <a:lnSpc>
                <a:spcPct val="107000"/>
              </a:lnSpc>
              <a:spcBef>
                <a:spcPts val="0"/>
              </a:spcBef>
              <a:spcAft>
                <a:spcPts val="200"/>
              </a:spcAft>
            </a:pPr>
            <a:r>
              <a:rPr lang="en-US" sz="1400" u="sng" dirty="0">
                <a:solidFill>
                  <a:srgbClr val="0563C1"/>
                </a:solidFill>
                <a:effectLst/>
                <a:ea typeface="Calibri" panose="020F0502020204030204" pitchFamily="34" charset="0"/>
                <a:cs typeface="Times New Roman" panose="02020603050405020304" pitchFamily="18" charset="0"/>
                <a:hlinkClick r:id="rId3"/>
              </a:rPr>
              <a:t>laura.nichols@cmcss.net</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dirty="0">
                <a:effectLst/>
                <a:ea typeface="Calibri" panose="020F0502020204030204" pitchFamily="34" charset="0"/>
                <a:cs typeface="Times New Roman" panose="02020603050405020304" pitchFamily="18" charset="0"/>
              </a:rPr>
              <a:t> </a:t>
            </a:r>
          </a:p>
          <a:p>
            <a:pPr marL="0" marR="0">
              <a:lnSpc>
                <a:spcPct val="107000"/>
              </a:lnSpc>
              <a:spcBef>
                <a:spcPts val="0"/>
              </a:spcBef>
              <a:spcAft>
                <a:spcPts val="200"/>
              </a:spcAft>
            </a:pPr>
            <a:r>
              <a:rPr lang="en-US" sz="1400" b="1" dirty="0">
                <a:effectLst/>
                <a:ea typeface="Calibri" panose="020F0502020204030204" pitchFamily="34" charset="0"/>
                <a:cs typeface="Times New Roman" panose="02020603050405020304" pitchFamily="18" charset="0"/>
              </a:rPr>
              <a:t>Dr. Kimi Sucharski</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200"/>
              </a:spcAft>
            </a:pPr>
            <a:r>
              <a:rPr lang="en-US" sz="1400" dirty="0">
                <a:effectLst/>
                <a:ea typeface="Calibri" panose="020F0502020204030204" pitchFamily="34" charset="0"/>
                <a:cs typeface="Times New Roman" panose="02020603050405020304" pitchFamily="18" charset="0"/>
              </a:rPr>
              <a:t>Director of Accountability</a:t>
            </a:r>
          </a:p>
          <a:p>
            <a:pPr marL="0" marR="0">
              <a:lnSpc>
                <a:spcPct val="107000"/>
              </a:lnSpc>
              <a:spcBef>
                <a:spcPts val="0"/>
              </a:spcBef>
              <a:spcAft>
                <a:spcPts val="200"/>
              </a:spcAft>
            </a:pPr>
            <a:r>
              <a:rPr lang="en-US" sz="1400" dirty="0">
                <a:effectLst/>
                <a:ea typeface="Calibri" panose="020F0502020204030204" pitchFamily="34" charset="0"/>
                <a:cs typeface="Times New Roman" panose="02020603050405020304" pitchFamily="18" charset="0"/>
              </a:rPr>
              <a:t>931-553-1142</a:t>
            </a:r>
          </a:p>
          <a:p>
            <a:pPr marL="0" marR="0">
              <a:lnSpc>
                <a:spcPct val="107000"/>
              </a:lnSpc>
              <a:spcBef>
                <a:spcPts val="0"/>
              </a:spcBef>
              <a:spcAft>
                <a:spcPts val="200"/>
              </a:spcAft>
            </a:pPr>
            <a:r>
              <a:rPr lang="en-US" sz="1400" u="sng" dirty="0">
                <a:solidFill>
                  <a:srgbClr val="0563C1"/>
                </a:solidFill>
                <a:effectLst/>
                <a:ea typeface="Calibri" panose="020F0502020204030204" pitchFamily="34" charset="0"/>
                <a:cs typeface="Times New Roman" panose="02020603050405020304" pitchFamily="18" charset="0"/>
                <a:hlinkClick r:id="rId4"/>
              </a:rPr>
              <a:t>kimi.sucharski@cmcss.net</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dirty="0">
                <a:effectLst/>
                <a:ea typeface="Calibri" panose="020F0502020204030204" pitchFamily="34" charset="0"/>
                <a:cs typeface="Times New Roman" panose="02020603050405020304" pitchFamily="18" charset="0"/>
              </a:rPr>
              <a:t> </a:t>
            </a:r>
          </a:p>
          <a:p>
            <a:endParaRPr lang="en-US" sz="1400" b="1" dirty="0">
              <a:effectLst/>
              <a:ea typeface="Calibri" panose="020F0502020204030204" pitchFamily="34" charset="0"/>
              <a:cs typeface="Times New Roman" panose="02020603050405020304" pitchFamily="18" charset="0"/>
            </a:endParaRPr>
          </a:p>
          <a:p>
            <a:r>
              <a:rPr lang="en-US" sz="1400" b="1" dirty="0">
                <a:effectLst/>
                <a:ea typeface="Calibri" panose="020F0502020204030204" pitchFamily="34" charset="0"/>
                <a:cs typeface="Times New Roman" panose="02020603050405020304" pitchFamily="18" charset="0"/>
              </a:rPr>
              <a:t>OR</a:t>
            </a:r>
            <a:r>
              <a:rPr lang="en-US" sz="1400" dirty="0">
                <a:effectLst/>
                <a:ea typeface="Calibri" panose="020F0502020204030204" pitchFamily="34" charset="0"/>
                <a:cs typeface="Times New Roman" panose="02020603050405020304" pitchFamily="18" charset="0"/>
              </a:rPr>
              <a:t> the </a:t>
            </a:r>
            <a:r>
              <a:rPr lang="en-US" sz="1600" b="1" dirty="0">
                <a:effectLst/>
                <a:ea typeface="Calibri" panose="020F0502020204030204" pitchFamily="34" charset="0"/>
                <a:cs typeface="Times New Roman" panose="02020603050405020304" pitchFamily="18" charset="0"/>
              </a:rPr>
              <a:t>Extended Learning </a:t>
            </a:r>
            <a:r>
              <a:rPr lang="en-US" sz="1400" dirty="0">
                <a:effectLst/>
                <a:ea typeface="Calibri" panose="020F0502020204030204" pitchFamily="34" charset="0"/>
                <a:cs typeface="Times New Roman" panose="02020603050405020304" pitchFamily="18" charset="0"/>
              </a:rPr>
              <a:t>mailbox at </a:t>
            </a:r>
            <a:r>
              <a:rPr lang="en-US" sz="1400" u="sng" dirty="0">
                <a:solidFill>
                  <a:srgbClr val="0563C1"/>
                </a:solidFill>
                <a:effectLst/>
                <a:ea typeface="Calibri" panose="020F0502020204030204" pitchFamily="34" charset="0"/>
                <a:cs typeface="Times New Roman" panose="02020603050405020304" pitchFamily="18" charset="0"/>
                <a:hlinkClick r:id="rId5"/>
              </a:rPr>
              <a:t>extendedlearning@cmcss.net</a:t>
            </a:r>
            <a:r>
              <a:rPr lang="en-US" sz="1400" dirty="0">
                <a:effectLst/>
                <a:ea typeface="Calibri" panose="020F0502020204030204" pitchFamily="34" charset="0"/>
                <a:cs typeface="Times New Roman" panose="02020603050405020304" pitchFamily="18" charset="0"/>
              </a:rPr>
              <a:t> </a:t>
            </a:r>
            <a:endParaRPr lang="en-US" sz="1400" dirty="0"/>
          </a:p>
        </p:txBody>
      </p:sp>
    </p:spTree>
    <p:extLst>
      <p:ext uri="{BB962C8B-B14F-4D97-AF65-F5344CB8AC3E}">
        <p14:creationId xmlns:p14="http://schemas.microsoft.com/office/powerpoint/2010/main" val="1566713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F5677-22B3-4185-8381-38E171CA1BAB}"/>
              </a:ext>
            </a:extLst>
          </p:cNvPr>
          <p:cNvSpPr>
            <a:spLocks noGrp="1"/>
          </p:cNvSpPr>
          <p:nvPr>
            <p:ph type="title"/>
          </p:nvPr>
        </p:nvSpPr>
        <p:spPr>
          <a:xfrm>
            <a:off x="533400" y="473738"/>
            <a:ext cx="6347714" cy="685800"/>
          </a:xfrm>
        </p:spPr>
        <p:txBody>
          <a:bodyPr>
            <a:normAutofit fontScale="90000"/>
          </a:bodyPr>
          <a:lstStyle/>
          <a:p>
            <a:r>
              <a:rPr lang="en-US" dirty="0"/>
              <a:t>Program Hours</a:t>
            </a:r>
          </a:p>
        </p:txBody>
      </p:sp>
      <p:sp>
        <p:nvSpPr>
          <p:cNvPr id="3" name="Text Placeholder 2">
            <a:extLst>
              <a:ext uri="{FF2B5EF4-FFF2-40B4-BE49-F238E27FC236}">
                <a16:creationId xmlns:a16="http://schemas.microsoft.com/office/drawing/2014/main" id="{38301F60-6FA7-4B6F-81E6-C57B8F449B3E}"/>
              </a:ext>
            </a:extLst>
          </p:cNvPr>
          <p:cNvSpPr>
            <a:spLocks noGrp="1"/>
          </p:cNvSpPr>
          <p:nvPr>
            <p:ph type="body" idx="1"/>
          </p:nvPr>
        </p:nvSpPr>
        <p:spPr>
          <a:xfrm>
            <a:off x="523875" y="1524000"/>
            <a:ext cx="6781800" cy="4267200"/>
          </a:xfrm>
        </p:spPr>
        <p:txBody>
          <a:bodyPr>
            <a:normAutofit fontScale="92500" lnSpcReduction="10000"/>
          </a:bodyPr>
          <a:lstStyle/>
          <a:p>
            <a:pPr marL="285750" marR="0" indent="-285750" algn="just">
              <a:lnSpc>
                <a:spcPct val="107000"/>
              </a:lnSpc>
              <a:spcBef>
                <a:spcPts val="0"/>
              </a:spcBef>
              <a:spcAft>
                <a:spcPts val="800"/>
              </a:spcAft>
              <a:buFont typeface="Wingdings" panose="05000000000000000000" pitchFamily="2" charset="2"/>
              <a:buChar char=""/>
            </a:pPr>
            <a:r>
              <a:rPr lang="en-US" sz="2000" dirty="0">
                <a:effectLst/>
                <a:ea typeface="Calibri" panose="020F0502020204030204" pitchFamily="34" charset="0"/>
                <a:cs typeface="Times New Roman" panose="02020603050405020304" pitchFamily="18" charset="0"/>
              </a:rPr>
              <a:t>Before school programs should operate at least 4 days per week, 1 hour a day.</a:t>
            </a:r>
          </a:p>
          <a:p>
            <a:pPr marR="0" algn="just">
              <a:lnSpc>
                <a:spcPct val="107000"/>
              </a:lnSpc>
              <a:spcBef>
                <a:spcPts val="0"/>
              </a:spcBef>
              <a:spcAft>
                <a:spcPts val="800"/>
              </a:spcAft>
            </a:pPr>
            <a:r>
              <a:rPr lang="en-US" sz="2000" dirty="0">
                <a:effectLst/>
                <a:ea typeface="Calibri" panose="020F0502020204030204" pitchFamily="34" charset="0"/>
                <a:cs typeface="Times New Roman" panose="02020603050405020304" pitchFamily="18" charset="0"/>
              </a:rPr>
              <a:t> </a:t>
            </a:r>
          </a:p>
          <a:p>
            <a:pPr marL="285750" marR="0" indent="-285750" algn="just">
              <a:lnSpc>
                <a:spcPct val="107000"/>
              </a:lnSpc>
              <a:spcBef>
                <a:spcPts val="0"/>
              </a:spcBef>
              <a:spcAft>
                <a:spcPts val="800"/>
              </a:spcAft>
              <a:buFont typeface="Wingdings" panose="05000000000000000000" pitchFamily="2" charset="2"/>
              <a:buChar char=""/>
            </a:pPr>
            <a:r>
              <a:rPr lang="en-US" sz="2000" dirty="0">
                <a:effectLst/>
                <a:ea typeface="Calibri" panose="020F0502020204030204" pitchFamily="34" charset="0"/>
                <a:cs typeface="Times New Roman" panose="02020603050405020304" pitchFamily="18" charset="0"/>
              </a:rPr>
              <a:t>After school programs should run 4 days a week, 2 hours a day. </a:t>
            </a:r>
          </a:p>
          <a:p>
            <a:pPr marR="0" algn="just">
              <a:lnSpc>
                <a:spcPct val="107000"/>
              </a:lnSpc>
              <a:spcBef>
                <a:spcPts val="0"/>
              </a:spcBef>
              <a:spcAft>
                <a:spcPts val="800"/>
              </a:spcAft>
            </a:pPr>
            <a:endParaRPr lang="en-US" sz="2000" dirty="0">
              <a:effectLst/>
              <a:ea typeface="Calibri" panose="020F0502020204030204" pitchFamily="34" charset="0"/>
              <a:cs typeface="Times New Roman" panose="02020603050405020304" pitchFamily="18" charset="0"/>
            </a:endParaRPr>
          </a:p>
          <a:p>
            <a:pPr marL="285750" marR="0" indent="-285750" algn="just">
              <a:lnSpc>
                <a:spcPct val="107000"/>
              </a:lnSpc>
              <a:spcBef>
                <a:spcPts val="0"/>
              </a:spcBef>
              <a:spcAft>
                <a:spcPts val="800"/>
              </a:spcAft>
              <a:buFont typeface="Wingdings" panose="05000000000000000000" pitchFamily="2" charset="2"/>
              <a:buChar char=""/>
            </a:pPr>
            <a:r>
              <a:rPr lang="en-US" sz="2000" dirty="0">
                <a:effectLst/>
                <a:ea typeface="Calibri" panose="020F0502020204030204" pitchFamily="34" charset="0"/>
                <a:cs typeface="Times New Roman" panose="02020603050405020304" pitchFamily="18" charset="0"/>
              </a:rPr>
              <a:t>All programs should be fully operating no later than October 1 and should continue through April 30.</a:t>
            </a:r>
          </a:p>
          <a:p>
            <a:pPr marR="0" algn="just">
              <a:lnSpc>
                <a:spcPct val="107000"/>
              </a:lnSpc>
              <a:spcBef>
                <a:spcPts val="0"/>
              </a:spcBef>
              <a:spcAft>
                <a:spcPts val="800"/>
              </a:spcAft>
            </a:pPr>
            <a:endParaRPr lang="en-US" sz="2000" dirty="0">
              <a:effectLst/>
              <a:ea typeface="Calibri" panose="020F0502020204030204" pitchFamily="34" charset="0"/>
              <a:cs typeface="Times New Roman" panose="02020603050405020304" pitchFamily="18" charset="0"/>
            </a:endParaRPr>
          </a:p>
          <a:p>
            <a:pPr marL="285750" marR="0" indent="-285750" algn="just">
              <a:lnSpc>
                <a:spcPct val="107000"/>
              </a:lnSpc>
              <a:spcBef>
                <a:spcPts val="0"/>
              </a:spcBef>
              <a:spcAft>
                <a:spcPts val="800"/>
              </a:spcAft>
              <a:buFont typeface="Wingdings" panose="05000000000000000000" pitchFamily="2" charset="2"/>
              <a:buChar char=""/>
            </a:pPr>
            <a:r>
              <a:rPr lang="en-US" sz="2000" dirty="0">
                <a:ea typeface="Calibri" panose="020F0502020204030204" pitchFamily="34" charset="0"/>
                <a:cs typeface="Times New Roman" panose="02020603050405020304" pitchFamily="18" charset="0"/>
              </a:rPr>
              <a:t>E</a:t>
            </a:r>
            <a:r>
              <a:rPr lang="en-US" sz="2000" dirty="0">
                <a:effectLst/>
                <a:ea typeface="Calibri" panose="020F0502020204030204" pitchFamily="34" charset="0"/>
                <a:cs typeface="Times New Roman" panose="02020603050405020304" pitchFamily="18" charset="0"/>
              </a:rPr>
              <a:t>xact dates for summer learning will be determined annually but will operate for 6 weeks (four weeks in June and two weeks in July), 6 hours per day.</a:t>
            </a:r>
          </a:p>
        </p:txBody>
      </p:sp>
    </p:spTree>
    <p:extLst>
      <p:ext uri="{BB962C8B-B14F-4D97-AF65-F5344CB8AC3E}">
        <p14:creationId xmlns:p14="http://schemas.microsoft.com/office/powerpoint/2010/main" val="4225954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Participation</a:t>
            </a:r>
          </a:p>
        </p:txBody>
      </p:sp>
      <p:sp>
        <p:nvSpPr>
          <p:cNvPr id="3" name="Content Placeholder 2"/>
          <p:cNvSpPr>
            <a:spLocks noGrp="1"/>
          </p:cNvSpPr>
          <p:nvPr>
            <p:ph idx="1"/>
          </p:nvPr>
        </p:nvSpPr>
        <p:spPr>
          <a:xfrm>
            <a:off x="609598" y="1600200"/>
            <a:ext cx="6781801" cy="4191000"/>
          </a:xfrm>
        </p:spPr>
        <p:txBody>
          <a:bodyPr>
            <a:normAutofit fontScale="92500"/>
          </a:bodyPr>
          <a:lstStyle/>
          <a:p>
            <a:r>
              <a:rPr lang="en-US" sz="2000" dirty="0"/>
              <a:t>Students who have met the criteria for participation in public school may participate in extended learning programs.</a:t>
            </a:r>
          </a:p>
          <a:p>
            <a:pPr lvl="1" indent="-342900">
              <a:lnSpc>
                <a:spcPct val="107000"/>
              </a:lnSpc>
              <a:spcBef>
                <a:spcPts val="0"/>
              </a:spcBef>
              <a:buFont typeface="Wingdings" panose="05000000000000000000" pitchFamily="2" charset="2"/>
              <a:buChar char=""/>
            </a:pPr>
            <a:r>
              <a:rPr lang="en-US" sz="1800" b="1" dirty="0">
                <a:effectLst/>
                <a:ea typeface="Calibri" panose="020F0502020204030204" pitchFamily="34" charset="0"/>
                <a:cs typeface="Times New Roman" panose="02020603050405020304" pitchFamily="18" charset="0"/>
              </a:rPr>
              <a:t>AYPYN</a:t>
            </a:r>
            <a:r>
              <a:rPr lang="en-US" sz="1800" dirty="0">
                <a:effectLst/>
                <a:ea typeface="Calibri" panose="020F0502020204030204" pitchFamily="34" charset="0"/>
                <a:cs typeface="Times New Roman" panose="02020603050405020304" pitchFamily="18" charset="0"/>
              </a:rPr>
              <a:t> requires a minimum number of program participants be military connected youth (parents/guardians are Army Active Duty, activated Army Reserve, activated National Guard or current DOD Army civilian).</a:t>
            </a:r>
          </a:p>
          <a:p>
            <a:pPr lvl="1" indent="-342900">
              <a:lnSpc>
                <a:spcPct val="107000"/>
              </a:lnSpc>
              <a:spcBef>
                <a:spcPts val="0"/>
              </a:spcBef>
              <a:spcAft>
                <a:spcPts val="800"/>
              </a:spcAft>
              <a:buFont typeface="Wingdings" panose="05000000000000000000" pitchFamily="2" charset="2"/>
              <a:buChar char=""/>
            </a:pPr>
            <a:r>
              <a:rPr lang="en-US" sz="1800" b="1" dirty="0">
                <a:effectLst/>
                <a:ea typeface="Calibri" panose="020F0502020204030204" pitchFamily="34" charset="0"/>
                <a:cs typeface="Times New Roman" panose="02020603050405020304" pitchFamily="18" charset="0"/>
              </a:rPr>
              <a:t>ESY</a:t>
            </a:r>
            <a:r>
              <a:rPr lang="en-US" sz="1800" dirty="0">
                <a:effectLst/>
                <a:ea typeface="Calibri" panose="020F0502020204030204" pitchFamily="34" charset="0"/>
                <a:cs typeface="Times New Roman" panose="02020603050405020304" pitchFamily="18" charset="0"/>
              </a:rPr>
              <a:t> requires the student’s IEP team to have recommended participation based on review of multiple data sources.</a:t>
            </a:r>
            <a:endParaRPr lang="en-US" sz="1800" dirty="0"/>
          </a:p>
          <a:p>
            <a:r>
              <a:rPr lang="en-US" sz="2000" dirty="0"/>
              <a:t>School system policies, including but not limited to those related to discipline, dress code, and transportation apply during before school, after school and summer activities.  </a:t>
            </a:r>
          </a:p>
          <a:p>
            <a:pPr marL="45720" indent="0">
              <a:buNone/>
            </a:pPr>
            <a:endParaRPr lang="en-US" dirty="0"/>
          </a:p>
        </p:txBody>
      </p:sp>
    </p:spTree>
    <p:extLst>
      <p:ext uri="{BB962C8B-B14F-4D97-AF65-F5344CB8AC3E}">
        <p14:creationId xmlns:p14="http://schemas.microsoft.com/office/powerpoint/2010/main" val="1173370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81000"/>
            <a:ext cx="6705600" cy="762000"/>
          </a:xfrm>
        </p:spPr>
        <p:txBody>
          <a:bodyPr/>
          <a:lstStyle/>
          <a:p>
            <a:r>
              <a:rPr lang="en-US" dirty="0"/>
              <a:t>Additional Program Guidelines</a:t>
            </a:r>
          </a:p>
        </p:txBody>
      </p:sp>
      <p:sp>
        <p:nvSpPr>
          <p:cNvPr id="2" name="Content Placeholder 1"/>
          <p:cNvSpPr>
            <a:spLocks noGrp="1"/>
          </p:cNvSpPr>
          <p:nvPr>
            <p:ph idx="1"/>
          </p:nvPr>
        </p:nvSpPr>
        <p:spPr>
          <a:xfrm>
            <a:off x="457200" y="1295400"/>
            <a:ext cx="7238999" cy="4876800"/>
          </a:xfrm>
        </p:spPr>
        <p:txBody>
          <a:bodyPr>
            <a:normAutofit/>
          </a:bodyPr>
          <a:lstStyle/>
          <a:p>
            <a:r>
              <a:rPr lang="en-US" sz="2000" dirty="0"/>
              <a:t>Program ratios should run at 1:10 </a:t>
            </a:r>
          </a:p>
          <a:p>
            <a:pPr lvl="1"/>
            <a:r>
              <a:rPr lang="en-US" sz="1800" dirty="0"/>
              <a:t>High dosage tutoring should be a ratio of 1:3</a:t>
            </a:r>
          </a:p>
          <a:p>
            <a:r>
              <a:rPr lang="en-US" sz="2000" dirty="0"/>
              <a:t>Teachers will not be paid for dates that no students attended their program.</a:t>
            </a:r>
          </a:p>
          <a:p>
            <a:pPr lvl="1"/>
            <a:r>
              <a:rPr lang="en-US" sz="1800" dirty="0"/>
              <a:t>Teachers may assist with larger groups when their class has no students if they choose.</a:t>
            </a:r>
          </a:p>
          <a:p>
            <a:r>
              <a:rPr lang="en-US" sz="2000" dirty="0"/>
              <a:t>Programs should have at least 5 students in attendance per teacher whenever possible.</a:t>
            </a:r>
          </a:p>
          <a:p>
            <a:pPr lvl="1"/>
            <a:r>
              <a:rPr lang="en-US" sz="1800" dirty="0"/>
              <a:t>If fewer than the minimum students have enrolled in a class offering, either cancel the class or combine it with a program with greater interest.</a:t>
            </a:r>
          </a:p>
          <a:p>
            <a:pPr lvl="1"/>
            <a:r>
              <a:rPr lang="en-US" sz="1800" dirty="0"/>
              <a:t>Classes that have a large roster but consistently have less than the minimum in attendance should be cancelled. </a:t>
            </a:r>
          </a:p>
        </p:txBody>
      </p:sp>
    </p:spTree>
    <p:extLst>
      <p:ext uri="{BB962C8B-B14F-4D97-AF65-F5344CB8AC3E}">
        <p14:creationId xmlns:p14="http://schemas.microsoft.com/office/powerpoint/2010/main" val="776168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6347713" cy="1320800"/>
          </a:xfrm>
        </p:spPr>
        <p:txBody>
          <a:bodyPr/>
          <a:lstStyle/>
          <a:p>
            <a:r>
              <a:rPr lang="en-US" dirty="0"/>
              <a:t>Supporting Students with Disabilities</a:t>
            </a:r>
          </a:p>
        </p:txBody>
      </p:sp>
      <p:sp>
        <p:nvSpPr>
          <p:cNvPr id="2" name="Content Placeholder 1"/>
          <p:cNvSpPr>
            <a:spLocks noGrp="1"/>
          </p:cNvSpPr>
          <p:nvPr>
            <p:ph idx="1"/>
          </p:nvPr>
        </p:nvSpPr>
        <p:spPr>
          <a:xfrm>
            <a:off x="304800" y="1828800"/>
            <a:ext cx="7162799" cy="4541838"/>
          </a:xfrm>
        </p:spPr>
        <p:txBody>
          <a:bodyPr/>
          <a:lstStyle/>
          <a:p>
            <a:r>
              <a:rPr lang="en-US" dirty="0"/>
              <a:t>Extended learning programs are for all students</a:t>
            </a:r>
          </a:p>
          <a:p>
            <a:pPr lvl="1"/>
            <a:r>
              <a:rPr lang="en-US" dirty="0"/>
              <a:t>Except in extreme cases where a student’s medical needs exceed the staff qualifications, it is the expectation that students with special needs be able to participate.</a:t>
            </a:r>
          </a:p>
          <a:p>
            <a:r>
              <a:rPr lang="en-US" dirty="0"/>
              <a:t>504 staff training provided identifies some ways to assist students who have a disability.</a:t>
            </a:r>
          </a:p>
          <a:p>
            <a:r>
              <a:rPr lang="en-US" dirty="0"/>
              <a:t>It may be appropriate to learn about what accommodations a student needs to level the playing field.  </a:t>
            </a:r>
          </a:p>
          <a:p>
            <a:pPr lvl="1"/>
            <a:r>
              <a:rPr lang="en-US" dirty="0"/>
              <a:t>Teachers who already have the student in class during the regular school day know what accommodations to make.  </a:t>
            </a:r>
          </a:p>
          <a:p>
            <a:r>
              <a:rPr lang="en-US" dirty="0"/>
              <a:t>Teachers of students who need accommodations and have not seen the plan should contact the school counselor to get that information.</a:t>
            </a:r>
          </a:p>
        </p:txBody>
      </p:sp>
    </p:spTree>
    <p:extLst>
      <p:ext uri="{BB962C8B-B14F-4D97-AF65-F5344CB8AC3E}">
        <p14:creationId xmlns:p14="http://schemas.microsoft.com/office/powerpoint/2010/main" val="3754591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23875" y="304800"/>
            <a:ext cx="3352800" cy="685800"/>
          </a:xfrm>
        </p:spPr>
        <p:txBody>
          <a:bodyPr/>
          <a:lstStyle/>
          <a:p>
            <a:r>
              <a:rPr lang="en-US" b="1" dirty="0"/>
              <a:t>Expenditures</a:t>
            </a:r>
          </a:p>
        </p:txBody>
      </p:sp>
      <p:sp>
        <p:nvSpPr>
          <p:cNvPr id="2" name="Content Placeholder 1"/>
          <p:cNvSpPr>
            <a:spLocks noGrp="1"/>
          </p:cNvSpPr>
          <p:nvPr>
            <p:ph idx="1"/>
          </p:nvPr>
        </p:nvSpPr>
        <p:spPr>
          <a:xfrm>
            <a:off x="457199" y="3124200"/>
            <a:ext cx="3962401" cy="3429000"/>
          </a:xfrm>
        </p:spPr>
        <p:txBody>
          <a:bodyPr>
            <a:normAutofit/>
          </a:bodyPr>
          <a:lstStyle/>
          <a:p>
            <a:r>
              <a:rPr lang="en-US" sz="1600" dirty="0"/>
              <a:t>Promotional or marketing flags/banner</a:t>
            </a:r>
          </a:p>
          <a:p>
            <a:r>
              <a:rPr lang="en-US" sz="1600" dirty="0"/>
              <a:t>Decorative items</a:t>
            </a:r>
          </a:p>
          <a:p>
            <a:r>
              <a:rPr lang="en-US" sz="1600" dirty="0"/>
              <a:t>Bonuses or incentives for personnel</a:t>
            </a:r>
          </a:p>
          <a:p>
            <a:r>
              <a:rPr lang="en-US" sz="1600" dirty="0"/>
              <a:t>Incentives for students </a:t>
            </a:r>
            <a:r>
              <a:rPr lang="en-US" sz="1600" dirty="0" err="1"/>
              <a:t>ie</a:t>
            </a:r>
            <a:r>
              <a:rPr lang="en-US" sz="1600" dirty="0"/>
              <a:t>: banners, plaques, t-shirts, prizes,</a:t>
            </a:r>
          </a:p>
          <a:p>
            <a:r>
              <a:rPr lang="en-US" sz="1600" dirty="0"/>
              <a:t>Entertainment such as amusement, diversion, &amp; social activities</a:t>
            </a:r>
          </a:p>
          <a:p>
            <a:r>
              <a:rPr lang="en-US" sz="1600" dirty="0"/>
              <a:t>Non-academic field trips</a:t>
            </a:r>
          </a:p>
          <a:p>
            <a:r>
              <a:rPr lang="en-US" sz="1600" dirty="0"/>
              <a:t>Gift Cards</a:t>
            </a:r>
          </a:p>
        </p:txBody>
      </p:sp>
      <p:sp>
        <p:nvSpPr>
          <p:cNvPr id="5" name="Content Placeholder 1">
            <a:extLst>
              <a:ext uri="{FF2B5EF4-FFF2-40B4-BE49-F238E27FC236}">
                <a16:creationId xmlns:a16="http://schemas.microsoft.com/office/drawing/2014/main" id="{28E5CA0F-A030-41D5-9926-6C227E663AC3}"/>
              </a:ext>
            </a:extLst>
          </p:cNvPr>
          <p:cNvSpPr txBox="1">
            <a:spLocks/>
          </p:cNvSpPr>
          <p:nvPr/>
        </p:nvSpPr>
        <p:spPr>
          <a:xfrm>
            <a:off x="4419600" y="3164919"/>
            <a:ext cx="4191001" cy="34290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1600" dirty="0"/>
              <a:t>Activities taking place during regular school day</a:t>
            </a:r>
          </a:p>
          <a:p>
            <a:r>
              <a:rPr lang="en-US" sz="1600" dirty="0"/>
              <a:t>Textbook/workbooks to be used during regular school day</a:t>
            </a:r>
          </a:p>
          <a:p>
            <a:r>
              <a:rPr lang="en-US" sz="1600" dirty="0"/>
              <a:t>Materials used primarily in regular school day</a:t>
            </a:r>
          </a:p>
          <a:p>
            <a:r>
              <a:rPr lang="en-US" sz="1600" dirty="0"/>
              <a:t>Unhealthy food</a:t>
            </a:r>
          </a:p>
          <a:p>
            <a:r>
              <a:rPr lang="en-US" sz="1600" dirty="0"/>
              <a:t>Furniture</a:t>
            </a:r>
          </a:p>
          <a:p>
            <a:r>
              <a:rPr lang="en-US" sz="1600" dirty="0"/>
              <a:t>Technology -LCD projectors, Cameras, Computers, printers, </a:t>
            </a:r>
            <a:r>
              <a:rPr lang="en-US" sz="1600" dirty="0" err="1"/>
              <a:t>etc</a:t>
            </a:r>
            <a:endParaRPr lang="en-US" sz="1600" dirty="0"/>
          </a:p>
        </p:txBody>
      </p:sp>
      <p:sp>
        <p:nvSpPr>
          <p:cNvPr id="6" name="TextBox 5">
            <a:extLst>
              <a:ext uri="{FF2B5EF4-FFF2-40B4-BE49-F238E27FC236}">
                <a16:creationId xmlns:a16="http://schemas.microsoft.com/office/drawing/2014/main" id="{8AC7A091-D55B-45BD-8A65-E6EDA2DF7670}"/>
              </a:ext>
            </a:extLst>
          </p:cNvPr>
          <p:cNvSpPr txBox="1"/>
          <p:nvPr/>
        </p:nvSpPr>
        <p:spPr>
          <a:xfrm>
            <a:off x="523874" y="1028700"/>
            <a:ext cx="6791325" cy="914400"/>
          </a:xfrm>
          <a:prstGeom prst="rect">
            <a:avLst/>
          </a:prstGeom>
          <a:noFill/>
        </p:spPr>
        <p:txBody>
          <a:bodyPr wrap="square" rtlCol="0">
            <a:spAutoFit/>
          </a:bodyPr>
          <a:lstStyle/>
          <a:p>
            <a:r>
              <a:rPr lang="en-US" sz="1800" dirty="0">
                <a:effectLst/>
                <a:ea typeface="Calibri" panose="020F0502020204030204" pitchFamily="34" charset="0"/>
              </a:rPr>
              <a:t>Site coordinators should complete the Afterschool Purchase Requisition (</a:t>
            </a:r>
            <a:r>
              <a:rPr lang="en-US" sz="1800" dirty="0">
                <a:solidFill>
                  <a:schemeClr val="accent1"/>
                </a:solidFill>
                <a:effectLst/>
                <a:ea typeface="Calibri" panose="020F0502020204030204" pitchFamily="34" charset="0"/>
              </a:rPr>
              <a:t>GRT-F002</a:t>
            </a:r>
            <a:r>
              <a:rPr lang="en-US" sz="1800" dirty="0">
                <a:effectLst/>
                <a:ea typeface="Calibri" panose="020F0502020204030204" pitchFamily="34" charset="0"/>
              </a:rPr>
              <a:t>) and email to Nicole Spencer for review and processing. </a:t>
            </a:r>
            <a:endParaRPr lang="en-US" dirty="0"/>
          </a:p>
        </p:txBody>
      </p:sp>
      <p:sp>
        <p:nvSpPr>
          <p:cNvPr id="7" name="TextBox 6">
            <a:extLst>
              <a:ext uri="{FF2B5EF4-FFF2-40B4-BE49-F238E27FC236}">
                <a16:creationId xmlns:a16="http://schemas.microsoft.com/office/drawing/2014/main" id="{341A64C2-489B-4BA9-BD93-2EB4F4BE6FA0}"/>
              </a:ext>
            </a:extLst>
          </p:cNvPr>
          <p:cNvSpPr txBox="1"/>
          <p:nvPr/>
        </p:nvSpPr>
        <p:spPr>
          <a:xfrm>
            <a:off x="609600" y="2586871"/>
            <a:ext cx="4953000" cy="369332"/>
          </a:xfrm>
          <a:prstGeom prst="rect">
            <a:avLst/>
          </a:prstGeom>
          <a:noFill/>
        </p:spPr>
        <p:txBody>
          <a:bodyPr wrap="square" rtlCol="0">
            <a:spAutoFit/>
          </a:bodyPr>
          <a:lstStyle/>
          <a:p>
            <a:r>
              <a:rPr lang="en-US" dirty="0"/>
              <a:t>Unallowable Purchases Include:</a:t>
            </a:r>
          </a:p>
        </p:txBody>
      </p:sp>
    </p:spTree>
    <p:extLst>
      <p:ext uri="{BB962C8B-B14F-4D97-AF65-F5344CB8AC3E}">
        <p14:creationId xmlns:p14="http://schemas.microsoft.com/office/powerpoint/2010/main" val="536136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04800"/>
            <a:ext cx="6347713" cy="685800"/>
          </a:xfrm>
        </p:spPr>
        <p:txBody>
          <a:bodyPr/>
          <a:lstStyle/>
          <a:p>
            <a:r>
              <a:rPr lang="en-US" dirty="0"/>
              <a:t>Student Behavior</a:t>
            </a:r>
          </a:p>
        </p:txBody>
      </p:sp>
      <p:sp>
        <p:nvSpPr>
          <p:cNvPr id="2" name="Content Placeholder 1"/>
          <p:cNvSpPr>
            <a:spLocks noGrp="1"/>
          </p:cNvSpPr>
          <p:nvPr>
            <p:ph idx="1"/>
          </p:nvPr>
        </p:nvSpPr>
        <p:spPr>
          <a:xfrm>
            <a:off x="381000" y="1143000"/>
            <a:ext cx="7239001" cy="4986529"/>
          </a:xfrm>
        </p:spPr>
        <p:txBody>
          <a:bodyPr>
            <a:normAutofit lnSpcReduction="10000"/>
          </a:bodyPr>
          <a:lstStyle/>
          <a:p>
            <a:pPr marL="0" indent="0">
              <a:buNone/>
            </a:pPr>
            <a:r>
              <a:rPr lang="en-US" sz="2200" dirty="0"/>
              <a:t>Extended learning programs are a privilege, not a requirement.  Participation is voluntary.</a:t>
            </a:r>
          </a:p>
          <a:p>
            <a:pPr marL="0" indent="0">
              <a:buNone/>
            </a:pPr>
            <a:r>
              <a:rPr lang="en-US" sz="2200" dirty="0"/>
              <a:t> </a:t>
            </a:r>
          </a:p>
          <a:p>
            <a:pPr marL="342900" marR="0" lvl="0" indent="-342900" algn="l" defTabSz="457200" rtl="0" eaLnBrk="1" fontAlgn="auto" latinLnBrk="0" hangingPunct="1">
              <a:lnSpc>
                <a:spcPct val="100000"/>
              </a:lnSpc>
              <a:spcBef>
                <a:spcPts val="600"/>
              </a:spcBef>
              <a:spcAft>
                <a:spcPts val="0"/>
              </a:spcAft>
              <a:buClr>
                <a:srgbClr val="549E39"/>
              </a:buClr>
              <a:buSzPct val="80000"/>
              <a:buFont typeface="Wingdings 3" charset="2"/>
              <a:buChar char=""/>
              <a:tabLst/>
              <a:defRPr/>
            </a:pPr>
            <a:r>
              <a:rPr lang="en-US" dirty="0"/>
              <a:t>CMCSS student code of conduct applies to all students who attend extended learning programs.</a:t>
            </a:r>
            <a:r>
              <a:rPr kumimoji="0" lang="en-US"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Follow code of conduct guidelines when the need to discipline students arises. </a:t>
            </a:r>
            <a:endParaRPr lang="en-US" dirty="0"/>
          </a:p>
          <a:p>
            <a:pPr marL="0" indent="0">
              <a:spcBef>
                <a:spcPts val="600"/>
              </a:spcBef>
              <a:buNone/>
            </a:pPr>
            <a:endParaRPr lang="en-US" dirty="0"/>
          </a:p>
          <a:p>
            <a:pPr>
              <a:spcBef>
                <a:spcPts val="600"/>
              </a:spcBef>
            </a:pPr>
            <a:r>
              <a:rPr lang="en-US" dirty="0"/>
              <a:t>Students who are suspended or expelled from school may not participate in after school activities. </a:t>
            </a:r>
          </a:p>
          <a:p>
            <a:pPr>
              <a:spcBef>
                <a:spcPts val="600"/>
              </a:spcBef>
            </a:pPr>
            <a:endParaRPr lang="en-US" dirty="0"/>
          </a:p>
          <a:p>
            <a:pPr>
              <a:spcBef>
                <a:spcPts val="600"/>
              </a:spcBef>
            </a:pPr>
            <a:r>
              <a:rPr lang="en-US" dirty="0"/>
              <a:t>Send students to the office for administrative support in the event of serious misconduct.  </a:t>
            </a:r>
          </a:p>
          <a:p>
            <a:pPr>
              <a:spcBef>
                <a:spcPts val="600"/>
              </a:spcBef>
            </a:pPr>
            <a:endParaRPr lang="en-US" dirty="0"/>
          </a:p>
          <a:p>
            <a:pPr>
              <a:spcBef>
                <a:spcPts val="600"/>
              </a:spcBef>
            </a:pPr>
            <a:r>
              <a:rPr lang="en-US" dirty="0"/>
              <a:t>Students who are suspended from the bus may not ride home during after school times.</a:t>
            </a:r>
          </a:p>
          <a:p>
            <a:pPr marL="45720" indent="0">
              <a:buNone/>
            </a:pPr>
            <a:endParaRPr lang="en-US" dirty="0"/>
          </a:p>
        </p:txBody>
      </p:sp>
    </p:spTree>
    <p:extLst>
      <p:ext uri="{BB962C8B-B14F-4D97-AF65-F5344CB8AC3E}">
        <p14:creationId xmlns:p14="http://schemas.microsoft.com/office/powerpoint/2010/main" val="2567916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8184" y="381000"/>
            <a:ext cx="6347713" cy="685800"/>
          </a:xfrm>
        </p:spPr>
        <p:txBody>
          <a:bodyPr/>
          <a:lstStyle/>
          <a:p>
            <a:r>
              <a:rPr lang="en-US" dirty="0"/>
              <a:t>Attendance</a:t>
            </a:r>
          </a:p>
        </p:txBody>
      </p:sp>
      <p:sp>
        <p:nvSpPr>
          <p:cNvPr id="2" name="Content Placeholder 1"/>
          <p:cNvSpPr>
            <a:spLocks noGrp="1"/>
          </p:cNvSpPr>
          <p:nvPr>
            <p:ph idx="1"/>
          </p:nvPr>
        </p:nvSpPr>
        <p:spPr>
          <a:xfrm>
            <a:off x="564765" y="1295400"/>
            <a:ext cx="6629402" cy="5029200"/>
          </a:xfrm>
        </p:spPr>
        <p:txBody>
          <a:bodyPr>
            <a:noAutofit/>
          </a:bodyPr>
          <a:lstStyle/>
          <a:p>
            <a:r>
              <a:rPr lang="en-US" sz="2000" dirty="0">
                <a:effectLst/>
                <a:ea typeface="Calibri" panose="020F0502020204030204" pitchFamily="34" charset="0"/>
                <a:cs typeface="Times New Roman" panose="02020603050405020304" pitchFamily="18" charset="0"/>
              </a:rPr>
              <a:t>All students are expected to check in daily using the online attendance portal through CMCSS </a:t>
            </a:r>
            <a:r>
              <a:rPr lang="en-US" sz="2000" dirty="0" err="1">
                <a:effectLst/>
                <a:ea typeface="Calibri" panose="020F0502020204030204" pitchFamily="34" charset="0"/>
                <a:cs typeface="Times New Roman" panose="02020603050405020304" pitchFamily="18" charset="0"/>
              </a:rPr>
              <a:t>ClassLink</a:t>
            </a:r>
            <a:r>
              <a:rPr lang="en-US" sz="2000" dirty="0">
                <a:effectLst/>
                <a:ea typeface="Calibri" panose="020F0502020204030204" pitchFamily="34" charset="0"/>
                <a:cs typeface="Times New Roman" panose="02020603050405020304" pitchFamily="18" charset="0"/>
              </a:rPr>
              <a:t>. </a:t>
            </a:r>
          </a:p>
          <a:p>
            <a:pPr marL="0" indent="0">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a:p>
            <a:pPr marL="0" indent="0">
              <a:buNone/>
            </a:pPr>
            <a:endParaRPr lang="en-US" dirty="0"/>
          </a:p>
          <a:p>
            <a:pPr marL="0" indent="0">
              <a:buNone/>
            </a:pPr>
            <a:endParaRPr lang="en-US" dirty="0"/>
          </a:p>
          <a:p>
            <a:pPr marL="274320" lvl="1"/>
            <a:r>
              <a:rPr lang="en-US" sz="2000" dirty="0">
                <a:effectLst/>
                <a:ea typeface="Calibri" panose="020F0502020204030204" pitchFamily="34" charset="0"/>
                <a:cs typeface="Times New Roman" panose="02020603050405020304" pitchFamily="18" charset="0"/>
              </a:rPr>
              <a:t>Attendance for before and after school should be entered daily </a:t>
            </a:r>
          </a:p>
          <a:p>
            <a:pPr marL="674370" lvl="2"/>
            <a:r>
              <a:rPr lang="en-US" sz="1600" dirty="0">
                <a:ea typeface="Calibri" panose="020F0502020204030204" pitchFamily="34" charset="0"/>
                <a:cs typeface="Times New Roman" panose="02020603050405020304" pitchFamily="18" charset="0"/>
              </a:rPr>
              <a:t>A</a:t>
            </a:r>
            <a:r>
              <a:rPr lang="en-US" sz="1600" dirty="0">
                <a:effectLst/>
                <a:ea typeface="Calibri" panose="020F0502020204030204" pitchFamily="34" charset="0"/>
                <a:cs typeface="Times New Roman" panose="02020603050405020304" pitchFamily="18" charset="0"/>
              </a:rPr>
              <a:t>ttendance reports for each site will be pulled the last Friday of each month.</a:t>
            </a:r>
            <a:endParaRPr lang="en-US" sz="1600" dirty="0"/>
          </a:p>
          <a:p>
            <a:pPr marL="0"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v"/>
            </a:pPr>
            <a:r>
              <a:rPr lang="en-US" sz="1800" i="1" dirty="0">
                <a:effectLst/>
                <a:latin typeface="Calibri" panose="020F0502020204030204" pitchFamily="34" charset="0"/>
                <a:ea typeface="Calibri" panose="020F0502020204030204" pitchFamily="34" charset="0"/>
                <a:cs typeface="Times New Roman" panose="02020603050405020304" pitchFamily="18" charset="0"/>
              </a:rPr>
              <a:t>Summer Learning Camp grant attendance for grades K-8 will be recorded in the state SPEAR portal. More detail will be provided in May.</a:t>
            </a:r>
            <a:endParaRPr lang="en-US" i="1" dirty="0"/>
          </a:p>
        </p:txBody>
      </p:sp>
      <p:pic>
        <p:nvPicPr>
          <p:cNvPr id="5" name="Picture 4">
            <a:extLst>
              <a:ext uri="{FF2B5EF4-FFF2-40B4-BE49-F238E27FC236}">
                <a16:creationId xmlns:a16="http://schemas.microsoft.com/office/drawing/2014/main" id="{CFA6C331-BEA5-49FA-AB89-CE24045BEDD3}"/>
              </a:ext>
            </a:extLst>
          </p:cNvPr>
          <p:cNvPicPr>
            <a:picLocks noChangeAspect="1"/>
          </p:cNvPicPr>
          <p:nvPr/>
        </p:nvPicPr>
        <p:blipFill>
          <a:blip r:embed="rId2"/>
          <a:stretch>
            <a:fillRect/>
          </a:stretch>
        </p:blipFill>
        <p:spPr>
          <a:xfrm>
            <a:off x="1371600" y="2133600"/>
            <a:ext cx="4833282" cy="1202520"/>
          </a:xfrm>
          <a:prstGeom prst="rect">
            <a:avLst/>
          </a:prstGeom>
        </p:spPr>
      </p:pic>
    </p:spTree>
    <p:extLst>
      <p:ext uri="{BB962C8B-B14F-4D97-AF65-F5344CB8AC3E}">
        <p14:creationId xmlns:p14="http://schemas.microsoft.com/office/powerpoint/2010/main" val="2613378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6347713" cy="685800"/>
          </a:xfrm>
        </p:spPr>
        <p:txBody>
          <a:bodyPr>
            <a:normAutofit/>
          </a:bodyPr>
          <a:lstStyle/>
          <a:p>
            <a:r>
              <a:rPr lang="en-US" dirty="0"/>
              <a:t>Snacks/Food</a:t>
            </a:r>
          </a:p>
        </p:txBody>
      </p:sp>
      <p:sp>
        <p:nvSpPr>
          <p:cNvPr id="2" name="Content Placeholder 1"/>
          <p:cNvSpPr>
            <a:spLocks noGrp="1"/>
          </p:cNvSpPr>
          <p:nvPr>
            <p:ph idx="1"/>
          </p:nvPr>
        </p:nvSpPr>
        <p:spPr>
          <a:xfrm>
            <a:off x="609600" y="1143000"/>
            <a:ext cx="6705601" cy="4860263"/>
          </a:xfrm>
        </p:spPr>
        <p:txBody>
          <a:bodyPr>
            <a:normAutofit/>
          </a:bodyPr>
          <a:lstStyle/>
          <a:p>
            <a:pPr>
              <a:spcBef>
                <a:spcPts val="600"/>
              </a:spcBef>
            </a:pPr>
            <a:r>
              <a:rPr lang="en-US" dirty="0"/>
              <a:t>Students should be provided a healthy snack each day, preferably at the beginning of the extended learning program.</a:t>
            </a:r>
          </a:p>
          <a:p>
            <a:pPr marL="0" indent="0">
              <a:spcBef>
                <a:spcPts val="600"/>
              </a:spcBef>
              <a:buNone/>
            </a:pPr>
            <a:endParaRPr lang="en-US" dirty="0"/>
          </a:p>
          <a:p>
            <a:pPr>
              <a:spcBef>
                <a:spcPts val="600"/>
              </a:spcBef>
            </a:pPr>
            <a:r>
              <a:rPr lang="en-US" dirty="0"/>
              <a:t>Snacks that contain common allergens, such as peanuts, should be kept to a minimum.</a:t>
            </a:r>
          </a:p>
          <a:p>
            <a:pPr lvl="1">
              <a:spcBef>
                <a:spcPts val="600"/>
              </a:spcBef>
            </a:pPr>
            <a:r>
              <a:rPr lang="en-US" dirty="0"/>
              <a:t>Students who have food allergies should be identified to their extended learning teachers and appropriate snack provided to them. </a:t>
            </a:r>
          </a:p>
          <a:p>
            <a:pPr>
              <a:spcBef>
                <a:spcPts val="600"/>
              </a:spcBef>
            </a:pPr>
            <a:endParaRPr lang="en-US" dirty="0"/>
          </a:p>
          <a:p>
            <a:pPr>
              <a:spcBef>
                <a:spcPts val="600"/>
              </a:spcBef>
            </a:pPr>
            <a:r>
              <a:rPr lang="en-US" sz="1800" dirty="0">
                <a:effectLst/>
                <a:latin typeface="Calibri" panose="020F0502020204030204" pitchFamily="34" charset="0"/>
                <a:ea typeface="Calibri" panose="020F0502020204030204" pitchFamily="34" charset="0"/>
                <a:cs typeface="Times New Roman" panose="02020603050405020304" pitchFamily="18" charset="0"/>
              </a:rPr>
              <a:t>Nicole Spencer will facilitate all snack orders for each before school, after school and summer program. </a:t>
            </a:r>
          </a:p>
          <a:p>
            <a:pPr lvl="1">
              <a:spcBef>
                <a:spcPts val="600"/>
              </a:spcBef>
            </a:pPr>
            <a:r>
              <a:rPr lang="en-US" dirty="0">
                <a:effectLst/>
                <a:latin typeface="Calibri" panose="020F0502020204030204" pitchFamily="34" charset="0"/>
                <a:ea typeface="Calibri" panose="020F0502020204030204" pitchFamily="34" charset="0"/>
                <a:cs typeface="Times New Roman" panose="02020603050405020304" pitchFamily="18" charset="0"/>
              </a:rPr>
              <a:t>Please notify her of your program start date when submitting your program plan so that snacks will be available at the start of the program. </a:t>
            </a:r>
            <a:endParaRPr lang="en-US" dirty="0"/>
          </a:p>
        </p:txBody>
      </p:sp>
    </p:spTree>
    <p:extLst>
      <p:ext uri="{BB962C8B-B14F-4D97-AF65-F5344CB8AC3E}">
        <p14:creationId xmlns:p14="http://schemas.microsoft.com/office/powerpoint/2010/main" val="3742603658"/>
      </p:ext>
    </p:extLst>
  </p:cSld>
  <p:clrMapOvr>
    <a:masterClrMapping/>
  </p:clrMapOvr>
</p:sld>
</file>

<file path=ppt/theme/theme1.xml><?xml version="1.0" encoding="utf-8"?>
<a:theme xmlns:a="http://schemas.openxmlformats.org/drawingml/2006/main" name="Face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1733</TotalTime>
  <Words>1899</Words>
  <Application>Microsoft Office PowerPoint</Application>
  <PresentationFormat>On-screen Show (4:3)</PresentationFormat>
  <Paragraphs>190</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Trebuchet MS</vt:lpstr>
      <vt:lpstr>Wingdings</vt:lpstr>
      <vt:lpstr>Wingdings 3</vt:lpstr>
      <vt:lpstr>Facet</vt:lpstr>
      <vt:lpstr>CMCSS  Extended Learning Staff Training</vt:lpstr>
      <vt:lpstr>Program Hours</vt:lpstr>
      <vt:lpstr>Participation</vt:lpstr>
      <vt:lpstr>Additional Program Guidelines</vt:lpstr>
      <vt:lpstr>Supporting Students with Disabilities</vt:lpstr>
      <vt:lpstr>Expenditures</vt:lpstr>
      <vt:lpstr>Student Behavior</vt:lpstr>
      <vt:lpstr>Attendance</vt:lpstr>
      <vt:lpstr>Snacks/Food</vt:lpstr>
      <vt:lpstr>Transportation</vt:lpstr>
      <vt:lpstr>Health &amp; Safety</vt:lpstr>
      <vt:lpstr>Prevention of Infectious Disease</vt:lpstr>
      <vt:lpstr>CPR/First Aid</vt:lpstr>
      <vt:lpstr>Emergency Procedures</vt:lpstr>
      <vt:lpstr>Staff Behavior</vt:lpstr>
      <vt:lpstr>Additional Staff Requirements</vt:lpstr>
      <vt:lpstr>Tutor Requirements</vt:lpstr>
      <vt:lpstr>Timesheets &amp; Payroll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CMCSS After School Staff Training</dc:title>
  <dc:creator>Admin</dc:creator>
  <cp:lastModifiedBy>Laura Nichols</cp:lastModifiedBy>
  <cp:revision>60</cp:revision>
  <cp:lastPrinted>2015-09-09T12:40:38Z</cp:lastPrinted>
  <dcterms:created xsi:type="dcterms:W3CDTF">2015-09-01T19:37:37Z</dcterms:created>
  <dcterms:modified xsi:type="dcterms:W3CDTF">2023-10-17T19:01:46Z</dcterms:modified>
</cp:coreProperties>
</file>