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66"/>
  </p:notesMasterIdLst>
  <p:sldIdLst>
    <p:sldId id="258" r:id="rId3"/>
    <p:sldId id="311" r:id="rId4"/>
    <p:sldId id="312" r:id="rId5"/>
    <p:sldId id="313" r:id="rId6"/>
    <p:sldId id="314" r:id="rId7"/>
    <p:sldId id="315" r:id="rId8"/>
    <p:sldId id="316" r:id="rId9"/>
    <p:sldId id="317" r:id="rId10"/>
    <p:sldId id="318" r:id="rId11"/>
    <p:sldId id="319" r:id="rId12"/>
    <p:sldId id="320" r:id="rId13"/>
    <p:sldId id="324" r:id="rId14"/>
    <p:sldId id="323" r:id="rId15"/>
    <p:sldId id="321" r:id="rId16"/>
    <p:sldId id="322" r:id="rId17"/>
    <p:sldId id="325" r:id="rId18"/>
    <p:sldId id="326" r:id="rId19"/>
    <p:sldId id="338" r:id="rId20"/>
    <p:sldId id="339" r:id="rId21"/>
    <p:sldId id="328" r:id="rId22"/>
    <p:sldId id="327" r:id="rId23"/>
    <p:sldId id="329" r:id="rId24"/>
    <p:sldId id="340" r:id="rId25"/>
    <p:sldId id="330" r:id="rId26"/>
    <p:sldId id="331" r:id="rId27"/>
    <p:sldId id="332" r:id="rId28"/>
    <p:sldId id="333" r:id="rId29"/>
    <p:sldId id="341" r:id="rId30"/>
    <p:sldId id="334" r:id="rId31"/>
    <p:sldId id="342" r:id="rId32"/>
    <p:sldId id="335" r:id="rId33"/>
    <p:sldId id="336" r:id="rId34"/>
    <p:sldId id="343" r:id="rId35"/>
    <p:sldId id="337" r:id="rId36"/>
    <p:sldId id="344" r:id="rId37"/>
    <p:sldId id="345" r:id="rId38"/>
    <p:sldId id="346" r:id="rId39"/>
    <p:sldId id="377" r:id="rId40"/>
    <p:sldId id="378" r:id="rId41"/>
    <p:sldId id="379" r:id="rId42"/>
    <p:sldId id="380" r:id="rId43"/>
    <p:sldId id="381" r:id="rId44"/>
    <p:sldId id="384" r:id="rId45"/>
    <p:sldId id="382" r:id="rId46"/>
    <p:sldId id="383" r:id="rId47"/>
    <p:sldId id="385" r:id="rId48"/>
    <p:sldId id="347" r:id="rId49"/>
    <p:sldId id="386" r:id="rId50"/>
    <p:sldId id="387" r:id="rId51"/>
    <p:sldId id="388" r:id="rId52"/>
    <p:sldId id="389" r:id="rId53"/>
    <p:sldId id="390" r:id="rId54"/>
    <p:sldId id="391" r:id="rId55"/>
    <p:sldId id="396" r:id="rId56"/>
    <p:sldId id="393" r:id="rId57"/>
    <p:sldId id="407" r:id="rId58"/>
    <p:sldId id="408" r:id="rId59"/>
    <p:sldId id="409" r:id="rId60"/>
    <p:sldId id="410" r:id="rId61"/>
    <p:sldId id="411" r:id="rId62"/>
    <p:sldId id="412" r:id="rId63"/>
    <p:sldId id="348" r:id="rId64"/>
    <p:sldId id="349" r:id="rId65"/>
  </p:sldIdLst>
  <p:sldSz cx="9144000" cy="6858000" type="letter"/>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9A49"/>
    <a:srgbClr val="007A37"/>
    <a:srgbClr val="739D57"/>
    <a:srgbClr val="009CDE"/>
    <a:srgbClr val="AA58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052" autoAdjust="0"/>
  </p:normalViewPr>
  <p:slideViewPr>
    <p:cSldViewPr snapToGrid="0" snapToObjects="1">
      <p:cViewPr varScale="1">
        <p:scale>
          <a:sx n="78" d="100"/>
          <a:sy n="78" d="100"/>
        </p:scale>
        <p:origin x="17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99EC34-BDCF-7F47-9422-01CC44300AB5}" type="datetimeFigureOut">
              <a:rPr lang="en-US" smtClean="0"/>
              <a:t>11/18/2020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754BAC7-074F-254E-8B21-3CABC1F6F8F7}" type="slidenum">
              <a:rPr lang="en-US" smtClean="0"/>
              <a:t>‹#›</a:t>
            </a:fld>
            <a:endParaRPr lang="en-US"/>
          </a:p>
        </p:txBody>
      </p:sp>
    </p:spTree>
    <p:extLst>
      <p:ext uri="{BB962C8B-B14F-4D97-AF65-F5344CB8AC3E}">
        <p14:creationId xmlns:p14="http://schemas.microsoft.com/office/powerpoint/2010/main" val="162442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PowerPoint is representative of the data available to middle school administration in CMCSS as of November 2020. </a:t>
            </a:r>
          </a:p>
          <a:p>
            <a:r>
              <a:rPr lang="en-US" dirty="0" smtClean="0"/>
              <a:t>Note: All current state data</a:t>
            </a:r>
            <a:r>
              <a:rPr lang="en-US" baseline="0" dirty="0" smtClean="0"/>
              <a:t> is from the school year 2018-2019. </a:t>
            </a:r>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a:t>
            </a:fld>
            <a:endParaRPr lang="en-US"/>
          </a:p>
        </p:txBody>
      </p:sp>
    </p:spTree>
    <p:extLst>
      <p:ext uri="{BB962C8B-B14F-4D97-AF65-F5344CB8AC3E}">
        <p14:creationId xmlns:p14="http://schemas.microsoft.com/office/powerpoint/2010/main" val="3585891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12</a:t>
            </a:fld>
            <a:endParaRPr lang="en-US"/>
          </a:p>
        </p:txBody>
      </p:sp>
    </p:spTree>
    <p:extLst>
      <p:ext uri="{BB962C8B-B14F-4D97-AF65-F5344CB8AC3E}">
        <p14:creationId xmlns:p14="http://schemas.microsoft.com/office/powerpoint/2010/main" val="1957449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at the mercy of the state when I comes to when data is released and when embargoes are lifted. </a:t>
            </a:r>
          </a:p>
          <a:p>
            <a:r>
              <a:rPr lang="en-US" dirty="0" smtClean="0"/>
              <a:t>Please know, often the state gives us a date and then shifts the date to a later time. They sometimes also release data publicly while giving districts/schools little to no warning.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13</a:t>
            </a:fld>
            <a:endParaRPr lang="en-US"/>
          </a:p>
        </p:txBody>
      </p:sp>
    </p:spTree>
    <p:extLst>
      <p:ext uri="{BB962C8B-B14F-4D97-AF65-F5344CB8AC3E}">
        <p14:creationId xmlns:p14="http://schemas.microsoft.com/office/powerpoint/2010/main" val="35443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is the percent of students who reached on-track or mastered on the </a:t>
            </a:r>
            <a:r>
              <a:rPr lang="en-US" dirty="0" err="1" smtClean="0"/>
              <a:t>TNReady</a:t>
            </a:r>
            <a:r>
              <a:rPr lang="en-US" dirty="0" smtClean="0"/>
              <a:t>. </a:t>
            </a:r>
          </a:p>
          <a:p>
            <a:r>
              <a:rPr lang="en-US" dirty="0" smtClean="0"/>
              <a:t>Proficiency is what the student knows.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14</a:t>
            </a:fld>
            <a:endParaRPr lang="en-US"/>
          </a:p>
        </p:txBody>
      </p:sp>
    </p:spTree>
    <p:extLst>
      <p:ext uri="{BB962C8B-B14F-4D97-AF65-F5344CB8AC3E}">
        <p14:creationId xmlns:p14="http://schemas.microsoft.com/office/powerpoint/2010/main" val="564818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added is the difference between the prior year NCE and the current year NCE (K-8). </a:t>
            </a:r>
          </a:p>
          <a:p>
            <a:r>
              <a:rPr lang="en-US" dirty="0" smtClean="0"/>
              <a:t>Value added is the difference between the predicted scale score and the observed scale score (9-12). </a:t>
            </a:r>
          </a:p>
          <a:p>
            <a:r>
              <a:rPr lang="en-US" dirty="0" smtClean="0"/>
              <a:t>Value added is determining if the student grew at least 1 academic year.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15</a:t>
            </a:fld>
            <a:endParaRPr lang="en-US"/>
          </a:p>
        </p:txBody>
      </p:sp>
    </p:spTree>
    <p:extLst>
      <p:ext uri="{BB962C8B-B14F-4D97-AF65-F5344CB8AC3E}">
        <p14:creationId xmlns:p14="http://schemas.microsoft.com/office/powerpoint/2010/main" val="4092361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discussed in the past that proficiency and value added are not the same thing. However, some schools have found themselves up in proficiency but down in growth and cannot determine how they are in this scenario. </a:t>
            </a:r>
          </a:p>
          <a:p>
            <a:endParaRPr lang="en-US" dirty="0" smtClean="0"/>
          </a:p>
          <a:p>
            <a:r>
              <a:rPr lang="en-US" dirty="0" smtClean="0"/>
              <a:t>One way this can occur is when a small number of students cross the line from not proficient to proficient. </a:t>
            </a:r>
          </a:p>
          <a:p>
            <a:r>
              <a:rPr lang="en-US" dirty="0" smtClean="0"/>
              <a:t>During the same year, a larger number of students decrease (in </a:t>
            </a:r>
            <a:r>
              <a:rPr lang="en-US" dirty="0" err="1" smtClean="0"/>
              <a:t>NCEs</a:t>
            </a:r>
            <a:r>
              <a:rPr lang="en-US" dirty="0" smtClean="0"/>
              <a:t> for K-8 and in Scale Score for 9-12) but do not drop below the proficient line. This could show a significant increase in proficiency while at the same time a significant drop in value added.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16</a:t>
            </a:fld>
            <a:endParaRPr lang="en-US"/>
          </a:p>
        </p:txBody>
      </p:sp>
    </p:spTree>
    <p:extLst>
      <p:ext uri="{BB962C8B-B14F-4D97-AF65-F5344CB8AC3E}">
        <p14:creationId xmlns:p14="http://schemas.microsoft.com/office/powerpoint/2010/main" val="3713008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rules associated with receiving value added differs between teacher, school, and district. </a:t>
            </a:r>
          </a:p>
          <a:p>
            <a:endParaRPr lang="en-US" dirty="0" smtClean="0"/>
          </a:p>
          <a:p>
            <a:r>
              <a:rPr lang="en-US" dirty="0" smtClean="0"/>
              <a:t>10 students – 6 full-time: They only look at whole students. For example, inclusion I only claimed 50% of 10 students I only have 5 students</a:t>
            </a:r>
            <a:r>
              <a:rPr lang="en-US" baseline="0" dirty="0" smtClean="0"/>
              <a:t> and I will not receive individual growth. </a:t>
            </a:r>
            <a:endParaRPr lang="en-US" dirty="0" smtClean="0"/>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17</a:t>
            </a:fld>
            <a:endParaRPr lang="en-US"/>
          </a:p>
        </p:txBody>
      </p:sp>
    </p:spTree>
    <p:extLst>
      <p:ext uri="{BB962C8B-B14F-4D97-AF65-F5344CB8AC3E}">
        <p14:creationId xmlns:p14="http://schemas.microsoft.com/office/powerpoint/2010/main" val="96891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rules associated with receiving value added differs between teacher, school, and district.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18</a:t>
            </a:fld>
            <a:endParaRPr lang="en-US"/>
          </a:p>
        </p:txBody>
      </p:sp>
    </p:spTree>
    <p:extLst>
      <p:ext uri="{BB962C8B-B14F-4D97-AF65-F5344CB8AC3E}">
        <p14:creationId xmlns:p14="http://schemas.microsoft.com/office/powerpoint/2010/main" val="384693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rules associated with receiving value added differs between teacher, school, and district.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19</a:t>
            </a:fld>
            <a:endParaRPr lang="en-US"/>
          </a:p>
        </p:txBody>
      </p:sp>
    </p:spTree>
    <p:extLst>
      <p:ext uri="{BB962C8B-B14F-4D97-AF65-F5344CB8AC3E}">
        <p14:creationId xmlns:p14="http://schemas.microsoft.com/office/powerpoint/2010/main" val="1033642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It is recommended the most focused process for identifying root causes is to start with the standard analysis.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23</a:t>
            </a:fld>
            <a:endParaRPr lang="en-US"/>
          </a:p>
        </p:txBody>
      </p:sp>
    </p:spTree>
    <p:extLst>
      <p:ext uri="{BB962C8B-B14F-4D97-AF65-F5344CB8AC3E}">
        <p14:creationId xmlns:p14="http://schemas.microsoft.com/office/powerpoint/2010/main" val="3225682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principal is updated the Accountability Team will include a note in Friday’s notes for 2 to 3 weeks to let you know of any additions.</a:t>
            </a:r>
            <a:r>
              <a:rPr lang="en-US" baseline="0" dirty="0" smtClean="0"/>
              <a:t> </a:t>
            </a:r>
            <a:endParaRPr lang="en-US" dirty="0" smtClean="0"/>
          </a:p>
          <a:p>
            <a:r>
              <a:rPr lang="en-US" dirty="0" smtClean="0"/>
              <a:t>database</a:t>
            </a:r>
          </a:p>
          <a:p>
            <a:r>
              <a:rPr lang="en-US" dirty="0" smtClean="0"/>
              <a:t>The first item we would like to share is the </a:t>
            </a:r>
            <a:r>
              <a:rPr lang="en-US" dirty="0" err="1" smtClean="0"/>
              <a:t>subscore</a:t>
            </a:r>
            <a:r>
              <a:rPr lang="en-US" dirty="0" smtClean="0"/>
              <a:t> report.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24</a:t>
            </a:fld>
            <a:endParaRPr lang="en-US"/>
          </a:p>
        </p:txBody>
      </p:sp>
    </p:spTree>
    <p:extLst>
      <p:ext uri="{BB962C8B-B14F-4D97-AF65-F5344CB8AC3E}">
        <p14:creationId xmlns:p14="http://schemas.microsoft.com/office/powerpoint/2010/main" val="2373550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Just a reminder: Please read emails from the state, district, or the accountability team containing data carefully. </a:t>
            </a:r>
          </a:p>
          <a:p>
            <a:pPr defTabSz="931774">
              <a:defRPr/>
            </a:pPr>
            <a:r>
              <a:rPr lang="en-US" dirty="0" smtClean="0"/>
              <a:t>Most data released is embargoed at least temporarily. </a:t>
            </a:r>
          </a:p>
          <a:p>
            <a:pPr defTabSz="931774">
              <a:defRPr/>
            </a:pPr>
            <a:r>
              <a:rPr lang="en-US" dirty="0" smtClean="0"/>
              <a:t>You will want to ensure data is controlled based on the information you receive</a:t>
            </a:r>
            <a:r>
              <a:rPr lang="en-US" smtClean="0"/>
              <a:t>. </a:t>
            </a:r>
          </a:p>
          <a:p>
            <a:pPr defTabSz="931774">
              <a:defRPr/>
            </a:pPr>
            <a:r>
              <a:rPr lang="en-US" smtClean="0"/>
              <a:t>If </a:t>
            </a:r>
            <a:r>
              <a:rPr lang="en-US" dirty="0" smtClean="0"/>
              <a:t>the</a:t>
            </a:r>
            <a:r>
              <a:rPr lang="en-US" baseline="0" dirty="0" smtClean="0"/>
              <a:t> email does not state you may release the data assume it is embargoed. </a:t>
            </a:r>
            <a:endParaRPr lang="en-US" dirty="0" smtClean="0"/>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2</a:t>
            </a:fld>
            <a:endParaRPr lang="en-US"/>
          </a:p>
        </p:txBody>
      </p:sp>
    </p:spTree>
    <p:extLst>
      <p:ext uri="{BB962C8B-B14F-4D97-AF65-F5344CB8AC3E}">
        <p14:creationId xmlns:p14="http://schemas.microsoft.com/office/powerpoint/2010/main" val="1458934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Standards Analysis is currently only available for High School and will not be released on </a:t>
            </a:r>
            <a:r>
              <a:rPr lang="en-US" dirty="0" err="1" smtClean="0"/>
              <a:t>Nextera</a:t>
            </a:r>
            <a:r>
              <a:rPr lang="en-US" dirty="0" smtClean="0"/>
              <a:t> after this year. </a:t>
            </a:r>
          </a:p>
          <a:p>
            <a:r>
              <a:rPr lang="en-US" dirty="0" smtClean="0"/>
              <a:t>We recommend you download your reports as soon as possible just in case we are locked out of the site soon.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26</a:t>
            </a:fld>
            <a:endParaRPr lang="en-US"/>
          </a:p>
        </p:txBody>
      </p:sp>
    </p:spTree>
    <p:extLst>
      <p:ext uri="{BB962C8B-B14F-4D97-AF65-F5344CB8AC3E}">
        <p14:creationId xmlns:p14="http://schemas.microsoft.com/office/powerpoint/2010/main" val="1118884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28</a:t>
            </a:fld>
            <a:endParaRPr lang="en-US"/>
          </a:p>
        </p:txBody>
      </p:sp>
    </p:spTree>
    <p:extLst>
      <p:ext uri="{BB962C8B-B14F-4D97-AF65-F5344CB8AC3E}">
        <p14:creationId xmlns:p14="http://schemas.microsoft.com/office/powerpoint/2010/main" val="3055592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Classes are based on how the students were listed by the building testing coordinator.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31</a:t>
            </a:fld>
            <a:endParaRPr lang="en-US"/>
          </a:p>
        </p:txBody>
      </p:sp>
    </p:spTree>
    <p:extLst>
      <p:ext uri="{BB962C8B-B14F-4D97-AF65-F5344CB8AC3E}">
        <p14:creationId xmlns:p14="http://schemas.microsoft.com/office/powerpoint/2010/main" val="3676179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32</a:t>
            </a:fld>
            <a:endParaRPr lang="en-US"/>
          </a:p>
        </p:txBody>
      </p:sp>
    </p:spTree>
    <p:extLst>
      <p:ext uri="{BB962C8B-B14F-4D97-AF65-F5344CB8AC3E}">
        <p14:creationId xmlns:p14="http://schemas.microsoft.com/office/powerpoint/2010/main" val="1517768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33</a:t>
            </a:fld>
            <a:endParaRPr lang="en-US"/>
          </a:p>
        </p:txBody>
      </p:sp>
    </p:spTree>
    <p:extLst>
      <p:ext uri="{BB962C8B-B14F-4D97-AF65-F5344CB8AC3E}">
        <p14:creationId xmlns:p14="http://schemas.microsoft.com/office/powerpoint/2010/main" val="2822144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To access the teacher data under teacher search you will first need to acknowledge the confidentiality statement.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36</a:t>
            </a:fld>
            <a:endParaRPr lang="en-US"/>
          </a:p>
        </p:txBody>
      </p:sp>
    </p:spTree>
    <p:extLst>
      <p:ext uri="{BB962C8B-B14F-4D97-AF65-F5344CB8AC3E}">
        <p14:creationId xmlns:p14="http://schemas.microsoft.com/office/powerpoint/2010/main" val="4139365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enter 1 teachers name or if you would like to see a full list of the teachers at your building leave the name/license fields blank then click submit. </a:t>
            </a:r>
          </a:p>
          <a:p>
            <a:r>
              <a:rPr lang="en-US" dirty="0" smtClean="0"/>
              <a:t>If you have access to more than one school be sure to select the correct school first.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37</a:t>
            </a:fld>
            <a:endParaRPr lang="en-US"/>
          </a:p>
        </p:txBody>
      </p:sp>
    </p:spTree>
    <p:extLst>
      <p:ext uri="{BB962C8B-B14F-4D97-AF65-F5344CB8AC3E}">
        <p14:creationId xmlns:p14="http://schemas.microsoft.com/office/powerpoint/2010/main" val="283129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Levels – Here is what the page looks like when you open teacher search for a single teacher. You will notice there are three lines for one teacher. There could be three lines. For example, four lines per teacher could be two subjects, a single year composite, a multi-year composite.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38</a:t>
            </a:fld>
            <a:endParaRPr lang="en-US"/>
          </a:p>
        </p:txBody>
      </p:sp>
    </p:spTree>
    <p:extLst>
      <p:ext uri="{BB962C8B-B14F-4D97-AF65-F5344CB8AC3E}">
        <p14:creationId xmlns:p14="http://schemas.microsoft.com/office/powerpoint/2010/main" val="2700550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39</a:t>
            </a:fld>
            <a:endParaRPr lang="en-US"/>
          </a:p>
        </p:txBody>
      </p:sp>
    </p:spTree>
    <p:extLst>
      <p:ext uri="{BB962C8B-B14F-4D97-AF65-F5344CB8AC3E}">
        <p14:creationId xmlns:p14="http://schemas.microsoft.com/office/powerpoint/2010/main" val="2707634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40</a:t>
            </a:fld>
            <a:endParaRPr lang="en-US"/>
          </a:p>
        </p:txBody>
      </p:sp>
    </p:spTree>
    <p:extLst>
      <p:ext uri="{BB962C8B-B14F-4D97-AF65-F5344CB8AC3E}">
        <p14:creationId xmlns:p14="http://schemas.microsoft.com/office/powerpoint/2010/main" val="1591699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3</a:t>
            </a:fld>
            <a:endParaRPr lang="en-US"/>
          </a:p>
        </p:txBody>
      </p:sp>
    </p:spTree>
    <p:extLst>
      <p:ext uri="{BB962C8B-B14F-4D97-AF65-F5344CB8AC3E}">
        <p14:creationId xmlns:p14="http://schemas.microsoft.com/office/powerpoint/2010/main" val="3318106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41</a:t>
            </a:fld>
            <a:endParaRPr lang="en-US"/>
          </a:p>
        </p:txBody>
      </p:sp>
    </p:spTree>
    <p:extLst>
      <p:ext uri="{BB962C8B-B14F-4D97-AF65-F5344CB8AC3E}">
        <p14:creationId xmlns:p14="http://schemas.microsoft.com/office/powerpoint/2010/main" val="471532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42</a:t>
            </a:fld>
            <a:endParaRPr lang="en-US"/>
          </a:p>
        </p:txBody>
      </p:sp>
    </p:spTree>
    <p:extLst>
      <p:ext uri="{BB962C8B-B14F-4D97-AF65-F5344CB8AC3E}">
        <p14:creationId xmlns:p14="http://schemas.microsoft.com/office/powerpoint/2010/main" val="1075181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43</a:t>
            </a:fld>
            <a:endParaRPr lang="en-US"/>
          </a:p>
        </p:txBody>
      </p:sp>
    </p:spTree>
    <p:extLst>
      <p:ext uri="{BB962C8B-B14F-4D97-AF65-F5344CB8AC3E}">
        <p14:creationId xmlns:p14="http://schemas.microsoft.com/office/powerpoint/2010/main" val="4141088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44</a:t>
            </a:fld>
            <a:endParaRPr lang="en-US"/>
          </a:p>
        </p:txBody>
      </p:sp>
    </p:spTree>
    <p:extLst>
      <p:ext uri="{BB962C8B-B14F-4D97-AF65-F5344CB8AC3E}">
        <p14:creationId xmlns:p14="http://schemas.microsoft.com/office/powerpoint/2010/main" val="701380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45</a:t>
            </a:fld>
            <a:endParaRPr lang="en-US"/>
          </a:p>
        </p:txBody>
      </p:sp>
    </p:spTree>
    <p:extLst>
      <p:ext uri="{BB962C8B-B14F-4D97-AF65-F5344CB8AC3E}">
        <p14:creationId xmlns:p14="http://schemas.microsoft.com/office/powerpoint/2010/main" val="3139135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report also will help with student level data.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46</a:t>
            </a:fld>
            <a:endParaRPr lang="en-US"/>
          </a:p>
        </p:txBody>
      </p:sp>
    </p:spTree>
    <p:extLst>
      <p:ext uri="{BB962C8B-B14F-4D97-AF65-F5344CB8AC3E}">
        <p14:creationId xmlns:p14="http://schemas.microsoft.com/office/powerpoint/2010/main" val="2875325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contains examples of elementary, middle, and high. </a:t>
            </a:r>
          </a:p>
          <a:p>
            <a:r>
              <a:rPr lang="en-US" dirty="0" smtClean="0"/>
              <a:t>The green rows match the school from the </a:t>
            </a:r>
            <a:r>
              <a:rPr lang="en-US" dirty="0" err="1" smtClean="0"/>
              <a:t>subscore</a:t>
            </a:r>
            <a:r>
              <a:rPr lang="en-US" dirty="0" smtClean="0"/>
              <a:t> report shown earlier.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47</a:t>
            </a:fld>
            <a:endParaRPr lang="en-US"/>
          </a:p>
        </p:txBody>
      </p:sp>
    </p:spTree>
    <p:extLst>
      <p:ext uri="{BB962C8B-B14F-4D97-AF65-F5344CB8AC3E}">
        <p14:creationId xmlns:p14="http://schemas.microsoft.com/office/powerpoint/2010/main" val="973778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48</a:t>
            </a:fld>
            <a:endParaRPr lang="en-US"/>
          </a:p>
        </p:txBody>
      </p:sp>
    </p:spTree>
    <p:extLst>
      <p:ext uri="{BB962C8B-B14F-4D97-AF65-F5344CB8AC3E}">
        <p14:creationId xmlns:p14="http://schemas.microsoft.com/office/powerpoint/2010/main" val="986512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 This matches the school from the </a:t>
            </a:r>
            <a:r>
              <a:rPr lang="en-US" dirty="0" err="1" smtClean="0"/>
              <a:t>subscore</a:t>
            </a:r>
            <a:r>
              <a:rPr lang="en-US" dirty="0" smtClean="0"/>
              <a:t> report shown earlier.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49</a:t>
            </a:fld>
            <a:endParaRPr lang="en-US"/>
          </a:p>
        </p:txBody>
      </p:sp>
    </p:spTree>
    <p:extLst>
      <p:ext uri="{BB962C8B-B14F-4D97-AF65-F5344CB8AC3E}">
        <p14:creationId xmlns:p14="http://schemas.microsoft.com/office/powerpoint/2010/main" val="3532814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50</a:t>
            </a:fld>
            <a:endParaRPr lang="en-US"/>
          </a:p>
        </p:txBody>
      </p:sp>
    </p:spTree>
    <p:extLst>
      <p:ext uri="{BB962C8B-B14F-4D97-AF65-F5344CB8AC3E}">
        <p14:creationId xmlns:p14="http://schemas.microsoft.com/office/powerpoint/2010/main" val="331478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Team Website </a:t>
            </a:r>
          </a:p>
          <a:p>
            <a:r>
              <a:rPr lang="en-US" dirty="0" smtClean="0"/>
              <a:t>One link at the top of the page is to ‘State Websites’</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4</a:t>
            </a:fld>
            <a:endParaRPr lang="en-US"/>
          </a:p>
        </p:txBody>
      </p:sp>
    </p:spTree>
    <p:extLst>
      <p:ext uri="{BB962C8B-B14F-4D97-AF65-F5344CB8AC3E}">
        <p14:creationId xmlns:p14="http://schemas.microsoft.com/office/powerpoint/2010/main" val="307943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51</a:t>
            </a:fld>
            <a:endParaRPr lang="en-US"/>
          </a:p>
        </p:txBody>
      </p:sp>
    </p:spTree>
    <p:extLst>
      <p:ext uri="{BB962C8B-B14F-4D97-AF65-F5344CB8AC3E}">
        <p14:creationId xmlns:p14="http://schemas.microsoft.com/office/powerpoint/2010/main" val="4259789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 This matches the school from the </a:t>
            </a:r>
            <a:r>
              <a:rPr lang="en-US" dirty="0" err="1" smtClean="0"/>
              <a:t>subscore</a:t>
            </a:r>
            <a:r>
              <a:rPr lang="en-US" dirty="0" smtClean="0"/>
              <a:t> report shown earlier.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52</a:t>
            </a:fld>
            <a:endParaRPr lang="en-US"/>
          </a:p>
        </p:txBody>
      </p:sp>
    </p:spTree>
    <p:extLst>
      <p:ext uri="{BB962C8B-B14F-4D97-AF65-F5344CB8AC3E}">
        <p14:creationId xmlns:p14="http://schemas.microsoft.com/office/powerpoint/2010/main" val="1388450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 This matches the school from the </a:t>
            </a:r>
            <a:r>
              <a:rPr lang="en-US" dirty="0" err="1" smtClean="0"/>
              <a:t>subscore</a:t>
            </a:r>
            <a:r>
              <a:rPr lang="en-US" dirty="0" smtClean="0"/>
              <a:t> report shown earlier.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53</a:t>
            </a:fld>
            <a:endParaRPr lang="en-US"/>
          </a:p>
        </p:txBody>
      </p:sp>
    </p:spTree>
    <p:extLst>
      <p:ext uri="{BB962C8B-B14F-4D97-AF65-F5344CB8AC3E}">
        <p14:creationId xmlns:p14="http://schemas.microsoft.com/office/powerpoint/2010/main" val="1715873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matches the school from the </a:t>
            </a:r>
            <a:r>
              <a:rPr lang="en-US" dirty="0" err="1" smtClean="0"/>
              <a:t>subscore</a:t>
            </a:r>
            <a:r>
              <a:rPr lang="en-US" dirty="0" smtClean="0"/>
              <a:t> report shown earlier.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54</a:t>
            </a:fld>
            <a:endParaRPr lang="en-US"/>
          </a:p>
        </p:txBody>
      </p:sp>
    </p:spTree>
    <p:extLst>
      <p:ext uri="{BB962C8B-B14F-4D97-AF65-F5344CB8AC3E}">
        <p14:creationId xmlns:p14="http://schemas.microsoft.com/office/powerpoint/2010/main" val="3416791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55</a:t>
            </a:fld>
            <a:endParaRPr lang="en-US"/>
          </a:p>
        </p:txBody>
      </p:sp>
    </p:spTree>
    <p:extLst>
      <p:ext uri="{BB962C8B-B14F-4D97-AF65-F5344CB8AC3E}">
        <p14:creationId xmlns:p14="http://schemas.microsoft.com/office/powerpoint/2010/main" val="1391527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56</a:t>
            </a:fld>
            <a:endParaRPr lang="en-US"/>
          </a:p>
        </p:txBody>
      </p:sp>
    </p:spTree>
    <p:extLst>
      <p:ext uri="{BB962C8B-B14F-4D97-AF65-F5344CB8AC3E}">
        <p14:creationId xmlns:p14="http://schemas.microsoft.com/office/powerpoint/2010/main" val="1356168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57</a:t>
            </a:fld>
            <a:endParaRPr lang="en-US"/>
          </a:p>
        </p:txBody>
      </p:sp>
    </p:spTree>
    <p:extLst>
      <p:ext uri="{BB962C8B-B14F-4D97-AF65-F5344CB8AC3E}">
        <p14:creationId xmlns:p14="http://schemas.microsoft.com/office/powerpoint/2010/main" val="983900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58</a:t>
            </a:fld>
            <a:endParaRPr lang="en-US"/>
          </a:p>
        </p:txBody>
      </p:sp>
    </p:spTree>
    <p:extLst>
      <p:ext uri="{BB962C8B-B14F-4D97-AF65-F5344CB8AC3E}">
        <p14:creationId xmlns:p14="http://schemas.microsoft.com/office/powerpoint/2010/main" val="2858989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59</a:t>
            </a:fld>
            <a:endParaRPr lang="en-US"/>
          </a:p>
        </p:txBody>
      </p:sp>
    </p:spTree>
    <p:extLst>
      <p:ext uri="{BB962C8B-B14F-4D97-AF65-F5344CB8AC3E}">
        <p14:creationId xmlns:p14="http://schemas.microsoft.com/office/powerpoint/2010/main" val="3674280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60</a:t>
            </a:fld>
            <a:endParaRPr lang="en-US"/>
          </a:p>
        </p:txBody>
      </p:sp>
    </p:spTree>
    <p:extLst>
      <p:ext uri="{BB962C8B-B14F-4D97-AF65-F5344CB8AC3E}">
        <p14:creationId xmlns:p14="http://schemas.microsoft.com/office/powerpoint/2010/main" val="251760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three links under the</a:t>
            </a:r>
            <a:r>
              <a:rPr lang="en-US" baseline="0" dirty="0" smtClean="0"/>
              <a:t> State Website Tab</a:t>
            </a:r>
            <a:r>
              <a:rPr lang="en-US" dirty="0" smtClean="0"/>
              <a:t> are</a:t>
            </a:r>
            <a:r>
              <a:rPr lang="en-US" baseline="0" dirty="0" smtClean="0"/>
              <a:t> links to </a:t>
            </a:r>
            <a:r>
              <a:rPr lang="en-US" baseline="0" dirty="0" err="1" smtClean="0"/>
              <a:t>TSBA</a:t>
            </a:r>
            <a:r>
              <a:rPr lang="en-US" baseline="0" dirty="0" smtClean="0"/>
              <a:t>, teacher license look-up, and the </a:t>
            </a:r>
            <a:r>
              <a:rPr lang="en-US" baseline="0" dirty="0" err="1" smtClean="0"/>
              <a:t>TSBA</a:t>
            </a:r>
            <a:r>
              <a:rPr lang="en-US" baseline="0" dirty="0" smtClean="0"/>
              <a:t> Data Dashboard</a:t>
            </a:r>
            <a:r>
              <a:rPr lang="en-US" dirty="0" smtClean="0"/>
              <a:t>. </a:t>
            </a:r>
          </a:p>
          <a:p>
            <a:pPr marL="173414" indent="-173414">
              <a:buFont typeface="Arial" panose="020B0604020202020204" pitchFamily="34" charset="0"/>
              <a:buChar char="•"/>
            </a:pPr>
            <a:r>
              <a:rPr lang="en-US" dirty="0" smtClean="0"/>
              <a:t>Teacher license information – is a way to look up teacher license numbers, status, and Endorsements</a:t>
            </a:r>
          </a:p>
          <a:p>
            <a:pPr marL="173414" indent="-173414">
              <a:buFont typeface="Arial" panose="020B0604020202020204" pitchFamily="34" charset="0"/>
              <a:buChar char="•"/>
            </a:pPr>
            <a:r>
              <a:rPr lang="en-US" dirty="0" err="1" smtClean="0"/>
              <a:t>TSBA</a:t>
            </a:r>
            <a:r>
              <a:rPr lang="en-US" dirty="0" smtClean="0"/>
              <a:t> District Data Dashboard – Provides district and regional labor market statistics and district demographics and academic and financial data.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5</a:t>
            </a:fld>
            <a:endParaRPr lang="en-US"/>
          </a:p>
        </p:txBody>
      </p:sp>
    </p:spTree>
    <p:extLst>
      <p:ext uri="{BB962C8B-B14F-4D97-AF65-F5344CB8AC3E}">
        <p14:creationId xmlns:p14="http://schemas.microsoft.com/office/powerpoint/2010/main" val="4444545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61</a:t>
            </a:fld>
            <a:endParaRPr lang="en-US"/>
          </a:p>
        </p:txBody>
      </p:sp>
    </p:spTree>
    <p:extLst>
      <p:ext uri="{BB962C8B-B14F-4D97-AF65-F5344CB8AC3E}">
        <p14:creationId xmlns:p14="http://schemas.microsoft.com/office/powerpoint/2010/main" val="167276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EVAAS/TVAAS Site – Provides school, teacher, and student level Value Added data. </a:t>
            </a:r>
          </a:p>
          <a:p>
            <a:endParaRPr lang="en-US" dirty="0" smtClean="0"/>
          </a:p>
          <a:p>
            <a:r>
              <a:rPr lang="en-US" dirty="0" err="1" smtClean="0"/>
              <a:t>TNReady</a:t>
            </a:r>
            <a:r>
              <a:rPr lang="en-US" dirty="0" smtClean="0"/>
              <a:t> Pearson Access Next – Provides reports for </a:t>
            </a:r>
            <a:r>
              <a:rPr lang="en-US" dirty="0" err="1" smtClean="0"/>
              <a:t>TCAP</a:t>
            </a:r>
            <a:r>
              <a:rPr lang="en-US" dirty="0" smtClean="0"/>
              <a:t>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6</a:t>
            </a:fld>
            <a:endParaRPr lang="en-US"/>
          </a:p>
        </p:txBody>
      </p:sp>
    </p:spTree>
    <p:extLst>
      <p:ext uri="{BB962C8B-B14F-4D97-AF65-F5344CB8AC3E}">
        <p14:creationId xmlns:p14="http://schemas.microsoft.com/office/powerpoint/2010/main" val="436346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TDOE</a:t>
            </a:r>
            <a:r>
              <a:rPr lang="en-US" dirty="0" smtClean="0"/>
              <a:t> </a:t>
            </a:r>
            <a:r>
              <a:rPr lang="en-US" dirty="0" err="1" smtClean="0"/>
              <a:t>LiveBinders</a:t>
            </a:r>
            <a:r>
              <a:rPr lang="en-US" dirty="0" smtClean="0"/>
              <a:t> – Provides assessment information and released assessment items. </a:t>
            </a:r>
          </a:p>
          <a:p>
            <a:endParaRPr lang="en-US" dirty="0" smtClean="0"/>
          </a:p>
          <a:p>
            <a:r>
              <a:rPr lang="en-US" dirty="0" smtClean="0"/>
              <a:t>TNCompass – Provides teacher individual growth scores and </a:t>
            </a:r>
            <a:r>
              <a:rPr lang="en-US" dirty="0" err="1" smtClean="0"/>
              <a:t>LOEs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7</a:t>
            </a:fld>
            <a:endParaRPr lang="en-US"/>
          </a:p>
        </p:txBody>
      </p:sp>
    </p:spTree>
    <p:extLst>
      <p:ext uri="{BB962C8B-B14F-4D97-AF65-F5344CB8AC3E}">
        <p14:creationId xmlns:p14="http://schemas.microsoft.com/office/powerpoint/2010/main" val="1162767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Report Card – Provides prior year data for schools and districts across TN</a:t>
            </a:r>
          </a:p>
          <a:p>
            <a:endParaRPr lang="en-US" dirty="0" smtClean="0"/>
          </a:p>
          <a:p>
            <a:r>
              <a:rPr lang="en-US" dirty="0" smtClean="0"/>
              <a:t>PowerSchool links for parents,</a:t>
            </a:r>
            <a:r>
              <a:rPr lang="en-US" baseline="0" dirty="0" smtClean="0"/>
              <a:t> guardians, and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9</a:t>
            </a:fld>
            <a:endParaRPr lang="en-US"/>
          </a:p>
        </p:txBody>
      </p:sp>
    </p:spTree>
    <p:extLst>
      <p:ext uri="{BB962C8B-B14F-4D97-AF65-F5344CB8AC3E}">
        <p14:creationId xmlns:p14="http://schemas.microsoft.com/office/powerpoint/2010/main" val="250762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links on our web page we have put data controlled by </a:t>
            </a:r>
            <a:r>
              <a:rPr lang="en-US" dirty="0" err="1" smtClean="0"/>
              <a:t>FERPA</a:t>
            </a:r>
            <a:r>
              <a:rPr lang="en-US" dirty="0" smtClean="0"/>
              <a:t> in the sharing server. </a:t>
            </a:r>
          </a:p>
          <a:p>
            <a:r>
              <a:rPr lang="en-US" dirty="0" smtClean="0"/>
              <a:t>We have provided directions for accessing the sharing server at the bottom of the data page and as a tab at the top of the page. </a:t>
            </a:r>
          </a:p>
          <a:p>
            <a:endParaRPr lang="en-US" dirty="0"/>
          </a:p>
        </p:txBody>
      </p:sp>
      <p:sp>
        <p:nvSpPr>
          <p:cNvPr id="4" name="Slide Number Placeholder 3"/>
          <p:cNvSpPr>
            <a:spLocks noGrp="1"/>
          </p:cNvSpPr>
          <p:nvPr>
            <p:ph type="sldNum" sz="quarter" idx="10"/>
          </p:nvPr>
        </p:nvSpPr>
        <p:spPr/>
        <p:txBody>
          <a:bodyPr/>
          <a:lstStyle/>
          <a:p>
            <a:fld id="{8754BAC7-074F-254E-8B21-3CABC1F6F8F7}" type="slidenum">
              <a:rPr lang="en-US" smtClean="0"/>
              <a:t>11</a:t>
            </a:fld>
            <a:endParaRPr lang="en-US"/>
          </a:p>
        </p:txBody>
      </p:sp>
    </p:spTree>
    <p:extLst>
      <p:ext uri="{BB962C8B-B14F-4D97-AF65-F5344CB8AC3E}">
        <p14:creationId xmlns:p14="http://schemas.microsoft.com/office/powerpoint/2010/main" val="2092077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502427"/>
            <a:ext cx="6301409" cy="983973"/>
          </a:xfrm>
          <a:solidFill>
            <a:srgbClr val="009CDE">
              <a:alpha val="86667"/>
            </a:srgbClr>
          </a:solidFill>
        </p:spPr>
        <p:txBody>
          <a:bodyPr anchor="ctr" anchorCtr="1">
            <a:normAutofit/>
          </a:bodyPr>
          <a:lstStyle>
            <a:lvl1pPr algn="l">
              <a:defRPr sz="4800">
                <a:solidFill>
                  <a:schemeClr val="bg1"/>
                </a:solidFill>
              </a:defRPr>
            </a:lvl1pPr>
          </a:lstStyle>
          <a:p>
            <a:r>
              <a:rPr lang="en-US" dirty="0"/>
              <a:t>Presentation Title</a:t>
            </a:r>
          </a:p>
        </p:txBody>
      </p:sp>
    </p:spTree>
    <p:extLst>
      <p:ext uri="{BB962C8B-B14F-4D97-AF65-F5344CB8AC3E}">
        <p14:creationId xmlns:p14="http://schemas.microsoft.com/office/powerpoint/2010/main" val="360854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7E4C-7248-8040-95C4-BBAD8ACE38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F65A6B-C97C-9548-B7CB-6FC252EE6AA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328C70-A84A-C44D-BC30-C696856194B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27265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6F11-7F3C-A947-BF4C-B82C05A79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B9933-14FE-DD44-BDD6-A321D317D5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2368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7CD05-50B0-7048-88E0-4CFC8CF6B4F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686A16-347D-4A48-96A9-20A9B06F2932}"/>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98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F324-F5C4-564A-A8B2-74157F5A851F}"/>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C5B4861-5FC2-C049-985D-64012FEE3B3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9690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B05E-B0A6-A64C-A9BA-942E485A7C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E9461D-DC30-C342-AD73-BADCA5D40B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50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DD795-89B2-6C49-B2B8-E585EFF103D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09CD90-E303-5D45-87CB-BBD7C1AF876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9869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E98B-2645-8048-BC84-82B4AAF373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6EFE06-CDBA-8944-BD24-7255671E434D}"/>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F85BC6-A51B-F444-AC8F-97F03DE461DE}"/>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6528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B273-3BE0-514F-8703-5DEF8530BB7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346339-8F18-4D47-BD91-024784E5229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C79615-612A-704D-B47F-80FCE2F44AB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7B39BF-15DD-A148-9760-DCC756BC767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78B826-000C-EA4B-B495-B223B8CB9ED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54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E7CA-A388-8044-A87F-29317635595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2382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059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993E-5834-1549-9FC1-398F4E6ECE8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DE8E34-DEEB-344D-A3B5-9DBD716A03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CEDCDE-FB13-EF42-BB45-90701418F37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540699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4E4FA89D-9326-2C4C-A194-737FC9A65040}"/>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6580605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AE0857-44D6-C64B-B8BC-C010780BFEF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FCC7AA-B57F-7340-94FF-6C48B63A01A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99DA3FA-BAE6-BD4B-A13C-7CB54CF7D002}"/>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17439194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hyperlink" Target="http://accountability.cmcss.net/wp-content/uploads/sites/92/2020/03/Sharing-Server-Directions-030620.doc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33.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2.emf"/><Relationship Id="rId3" Type="http://schemas.openxmlformats.org/officeDocument/2006/relationships/image" Target="../media/image22.emf"/><Relationship Id="rId7" Type="http://schemas.openxmlformats.org/officeDocument/2006/relationships/image" Target="../media/image26.emf"/><Relationship Id="rId12"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20.emf"/><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3.emf"/><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tn.gov/sbe.html" TargetMode="External"/><Relationship Id="rId7"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tsbadatadashboard.com/" TargetMode="External"/><Relationship Id="rId4" Type="http://schemas.openxmlformats.org/officeDocument/2006/relationships/hyperlink" Target="https://tdoe.tncompass.org/public?mc_cid=17330589af&amp;mc_eid=3ea5905dfc"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hyperlink" Target="https://evaas.sas.co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hyperlink" Target="https://tn.pearsonaccessnext.com/customer/index.actio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4.jpe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livebinders.com/play/play?id=2244559" TargetMode="External"/><Relationship Id="rId7"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tdoe.tncompass.org/" TargetMode="External"/><Relationship Id="rId4" Type="http://schemas.openxmlformats.org/officeDocument/2006/relationships/hyperlink" Target="https://www.livebinders.com/b/242664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B3BA2-F918-C642-9EC8-418A94BFCC16}"/>
              </a:ext>
            </a:extLst>
          </p:cNvPr>
          <p:cNvSpPr>
            <a:spLocks noGrp="1"/>
          </p:cNvSpPr>
          <p:nvPr>
            <p:ph type="ctrTitle"/>
          </p:nvPr>
        </p:nvSpPr>
        <p:spPr/>
        <p:txBody>
          <a:bodyPr>
            <a:normAutofit fontScale="90000"/>
          </a:bodyPr>
          <a:lstStyle/>
          <a:p>
            <a:r>
              <a:rPr lang="en-US" dirty="0" smtClean="0"/>
              <a:t>Available </a:t>
            </a:r>
            <a:r>
              <a:rPr lang="en-US" dirty="0" err="1" smtClean="0"/>
              <a:t>ES</a:t>
            </a:r>
            <a:r>
              <a:rPr lang="en-US" dirty="0" smtClean="0"/>
              <a:t> </a:t>
            </a:r>
            <a:r>
              <a:rPr lang="en-US" dirty="0" smtClean="0"/>
              <a:t>Data 20-21</a:t>
            </a:r>
            <a:endParaRPr lang="en-US" dirty="0"/>
          </a:p>
        </p:txBody>
      </p:sp>
    </p:spTree>
    <p:extLst>
      <p:ext uri="{BB962C8B-B14F-4D97-AF65-F5344CB8AC3E}">
        <p14:creationId xmlns:p14="http://schemas.microsoft.com/office/powerpoint/2010/main" val="3633934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a:solidFill>
                  <a:schemeClr val="bg1"/>
                </a:solidFill>
                <a:effectLst>
                  <a:outerShdw blurRad="38100" dist="38100" dir="2700000" algn="tl">
                    <a:srgbClr val="000000">
                      <a:alpha val="43137"/>
                    </a:srgbClr>
                  </a:outerShdw>
                </a:effectLst>
              </a:rPr>
              <a:t>Accountability Webpage</a:t>
            </a:r>
          </a:p>
        </p:txBody>
      </p:sp>
      <p:pic>
        <p:nvPicPr>
          <p:cNvPr id="6" name="Picture 5">
            <a:extLst>
              <a:ext uri="{FF2B5EF4-FFF2-40B4-BE49-F238E27FC236}">
                <a16:creationId xmlns:a16="http://schemas.microsoft.com/office/drawing/2014/main" id="{8111E6C6-7F15-4CD0-A3E3-8CFA96097417}"/>
              </a:ext>
            </a:extLst>
          </p:cNvPr>
          <p:cNvPicPr>
            <a:picLocks noChangeAspect="1"/>
          </p:cNvPicPr>
          <p:nvPr/>
        </p:nvPicPr>
        <p:blipFill>
          <a:blip r:embed="rId2"/>
          <a:stretch>
            <a:fillRect/>
          </a:stretch>
        </p:blipFill>
        <p:spPr>
          <a:xfrm>
            <a:off x="-88042" y="979043"/>
            <a:ext cx="9290673" cy="1739443"/>
          </a:xfrm>
          <a:prstGeom prst="rect">
            <a:avLst/>
          </a:prstGeom>
        </p:spPr>
      </p:pic>
      <p:grpSp>
        <p:nvGrpSpPr>
          <p:cNvPr id="5" name="Group 4"/>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4035340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Sharing Server </a:t>
            </a:r>
            <a:r>
              <a:rPr lang="en-US" sz="3500" b="1" dirty="0">
                <a:solidFill>
                  <a:schemeClr val="bg1"/>
                </a:solidFill>
                <a:effectLst>
                  <a:outerShdw blurRad="38100" dist="38100" dir="2700000" algn="tl">
                    <a:srgbClr val="000000">
                      <a:alpha val="43137"/>
                    </a:srgbClr>
                  </a:outerShdw>
                </a:effectLst>
              </a:rPr>
              <a:t>Tab – Accountability Page </a:t>
            </a:r>
          </a:p>
        </p:txBody>
      </p:sp>
      <p:sp>
        <p:nvSpPr>
          <p:cNvPr id="5" name="TextBox 4"/>
          <p:cNvSpPr txBox="1"/>
          <p:nvPr/>
        </p:nvSpPr>
        <p:spPr>
          <a:xfrm>
            <a:off x="0" y="1421027"/>
            <a:ext cx="9144000" cy="4524315"/>
          </a:xfrm>
          <a:prstGeom prst="rect">
            <a:avLst/>
          </a:prstGeom>
          <a:noFill/>
        </p:spPr>
        <p:txBody>
          <a:bodyPr wrap="square" rtlCol="0">
            <a:spAutoFit/>
          </a:bodyPr>
          <a:lstStyle/>
          <a:p>
            <a:r>
              <a:rPr lang="en-US" sz="3200" dirty="0"/>
              <a:t>All educators in the Clarksville Montgomery County School System with an active </a:t>
            </a:r>
            <a:r>
              <a:rPr lang="en-US" sz="3200" dirty="0" err="1"/>
              <a:t>MyLogin</a:t>
            </a:r>
            <a:r>
              <a:rPr lang="en-US" sz="3200" dirty="0"/>
              <a:t> may access the district sharing/staff servers. Directions to accessing the server are located. Be sure to follow the appropriate instructions based on your location and type of computer.</a:t>
            </a:r>
          </a:p>
          <a:p>
            <a:endParaRPr lang="en-US" sz="3200" dirty="0"/>
          </a:p>
          <a:p>
            <a:r>
              <a:rPr lang="en-US" sz="3200" dirty="0">
                <a:hlinkClick r:id="rId3"/>
              </a:rPr>
              <a:t>Connect to the server from a PC at work</a:t>
            </a:r>
            <a:endParaRPr lang="en-US" sz="3200" dirty="0"/>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1048298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Sharing Server </a:t>
            </a:r>
            <a:r>
              <a:rPr lang="en-US" sz="3500" b="1" dirty="0">
                <a:solidFill>
                  <a:schemeClr val="bg1"/>
                </a:solidFill>
                <a:effectLst>
                  <a:outerShdw blurRad="38100" dist="38100" dir="2700000" algn="tl">
                    <a:srgbClr val="000000">
                      <a:alpha val="43137"/>
                    </a:srgbClr>
                  </a:outerShdw>
                </a:effectLst>
              </a:rPr>
              <a:t>Tab – Accountability Page </a:t>
            </a:r>
          </a:p>
        </p:txBody>
      </p:sp>
      <p:pic>
        <p:nvPicPr>
          <p:cNvPr id="6" name="Picture 5"/>
          <p:cNvPicPr>
            <a:picLocks noChangeAspect="1"/>
          </p:cNvPicPr>
          <p:nvPr/>
        </p:nvPicPr>
        <p:blipFill>
          <a:blip r:embed="rId3"/>
          <a:stretch>
            <a:fillRect/>
          </a:stretch>
        </p:blipFill>
        <p:spPr>
          <a:xfrm>
            <a:off x="0" y="1507191"/>
            <a:ext cx="9029764" cy="3683374"/>
          </a:xfrm>
          <a:prstGeom prst="rect">
            <a:avLst/>
          </a:prstGeom>
        </p:spPr>
      </p:pic>
      <p:grpSp>
        <p:nvGrpSpPr>
          <p:cNvPr id="5" name="Group 4"/>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2183074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Data Release - Timeline</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Unfortunately, we are at the mercy of the </a:t>
            </a:r>
            <a:r>
              <a:rPr lang="en-US" sz="3200" dirty="0" smtClean="0"/>
              <a:t>state</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Release dates are fluid </a:t>
            </a:r>
            <a:endParaRPr lang="en-US" sz="3200" dirty="0" smtClean="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The Accountability Team has a goal of 24 to 48 hour turn around for an overview of all released data</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4180237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Proficiency</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What I know</a:t>
            </a:r>
          </a:p>
          <a:p>
            <a:pPr marL="457200" indent="-457200">
              <a:buFont typeface="Arial" panose="020B0604020202020204" pitchFamily="34" charset="0"/>
              <a:buChar char="•"/>
            </a:pPr>
            <a:r>
              <a:rPr lang="en-US" sz="3200" dirty="0"/>
              <a:t>Percent of students achieving on-track or mastered </a:t>
            </a:r>
            <a:endParaRPr lang="en-US" sz="3200" dirty="0" smtClean="0"/>
          </a:p>
          <a:p>
            <a:pPr marL="457200" indent="-457200">
              <a:buFont typeface="Arial" panose="020B0604020202020204" pitchFamily="34" charset="0"/>
              <a:buChar char="•"/>
            </a:pPr>
            <a:endParaRPr lang="en-US" sz="3200" dirty="0"/>
          </a:p>
          <a:p>
            <a:pPr algn="ctr"/>
            <a:r>
              <a:rPr lang="en-US" sz="3200" u="sng" dirty="0"/>
              <a:t>Other words used for Proficiency</a:t>
            </a:r>
          </a:p>
          <a:p>
            <a:pPr algn="ctr"/>
            <a:r>
              <a:rPr lang="en-US" sz="3200" dirty="0"/>
              <a:t>Achievement – Percent Proficient – </a:t>
            </a:r>
          </a:p>
          <a:p>
            <a:pPr algn="ctr"/>
            <a:r>
              <a:rPr lang="en-US" sz="3200" dirty="0"/>
              <a:t>Growth in Proficiency – Success Rate </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1219665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Value Added</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Did I grow at least one academic </a:t>
            </a:r>
            <a:r>
              <a:rPr lang="en-US" sz="3200" dirty="0" smtClean="0"/>
              <a:t>year</a:t>
            </a:r>
          </a:p>
          <a:p>
            <a:pPr marL="457200" indent="-457200">
              <a:buFont typeface="Arial" panose="020B0604020202020204" pitchFamily="34" charset="0"/>
              <a:buChar char="•"/>
            </a:pPr>
            <a:r>
              <a:rPr lang="en-US" sz="3200" dirty="0"/>
              <a:t>The average gain in </a:t>
            </a:r>
            <a:r>
              <a:rPr lang="en-US" sz="3200" dirty="0" err="1"/>
              <a:t>NCEs</a:t>
            </a:r>
            <a:r>
              <a:rPr lang="en-US" sz="3200" dirty="0"/>
              <a:t> </a:t>
            </a:r>
            <a:r>
              <a:rPr lang="en-US" sz="3200" dirty="0">
                <a:solidFill>
                  <a:srgbClr val="FF0000"/>
                </a:solidFill>
              </a:rPr>
              <a:t>(K-8</a:t>
            </a:r>
            <a:r>
              <a:rPr lang="en-US" sz="3200" dirty="0" smtClean="0">
                <a:solidFill>
                  <a:srgbClr val="FF0000"/>
                </a:solidFill>
              </a:rPr>
              <a:t>)</a:t>
            </a:r>
            <a:endParaRPr lang="en-US" sz="3200" dirty="0"/>
          </a:p>
          <a:p>
            <a:endParaRPr lang="en-US" sz="3200" dirty="0">
              <a:solidFill>
                <a:srgbClr val="FF0000"/>
              </a:solidFill>
            </a:endParaRPr>
          </a:p>
          <a:p>
            <a:pPr algn="ctr"/>
            <a:r>
              <a:rPr lang="en-US" sz="3200" u="sng" dirty="0"/>
              <a:t>Other words used for Value Added</a:t>
            </a:r>
          </a:p>
          <a:p>
            <a:pPr algn="ctr"/>
            <a:r>
              <a:rPr lang="en-US" sz="3200" dirty="0"/>
              <a:t>Growth – Gains – Meeting Academic Growth</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2166673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Proficiency is not Value Added</a:t>
            </a:r>
            <a:endParaRPr lang="en-US" sz="3500" b="1" dirty="0">
              <a:solidFill>
                <a:schemeClr val="bg1"/>
              </a:solidFill>
              <a:effectLst>
                <a:outerShdw blurRad="38100" dist="38100" dir="2700000" algn="tl">
                  <a:srgbClr val="000000">
                    <a:alpha val="43137"/>
                  </a:srgbClr>
                </a:outerShdw>
              </a:effectLst>
            </a:endParaRPr>
          </a:p>
        </p:txBody>
      </p:sp>
      <p:cxnSp>
        <p:nvCxnSpPr>
          <p:cNvPr id="6" name="Straight Connector 5">
            <a:extLst>
              <a:ext uri="{FF2B5EF4-FFF2-40B4-BE49-F238E27FC236}">
                <a16:creationId xmlns:a16="http://schemas.microsoft.com/office/drawing/2014/main" id="{DF4381A8-6313-48C2-BE83-E080F79B570B}"/>
              </a:ext>
            </a:extLst>
          </p:cNvPr>
          <p:cNvCxnSpPr>
            <a:cxnSpLocks/>
          </p:cNvCxnSpPr>
          <p:nvPr/>
        </p:nvCxnSpPr>
        <p:spPr>
          <a:xfrm>
            <a:off x="0" y="5568538"/>
            <a:ext cx="9144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CF6928-313C-4E4E-95C6-96D4A2E37FC9}"/>
              </a:ext>
            </a:extLst>
          </p:cNvPr>
          <p:cNvSpPr txBox="1"/>
          <p:nvPr/>
        </p:nvSpPr>
        <p:spPr>
          <a:xfrm>
            <a:off x="5567" y="4792764"/>
            <a:ext cx="994759" cy="477054"/>
          </a:xfrm>
          <a:prstGeom prst="rect">
            <a:avLst/>
          </a:prstGeom>
          <a:noFill/>
        </p:spPr>
        <p:txBody>
          <a:bodyPr wrap="none" rtlCol="0">
            <a:spAutoFit/>
          </a:bodyPr>
          <a:lstStyle/>
          <a:p>
            <a:r>
              <a:rPr lang="en-US" sz="2500" b="1" dirty="0">
                <a:effectLst>
                  <a:outerShdw blurRad="38100" dist="38100" dir="2700000" algn="tl">
                    <a:srgbClr val="000000">
                      <a:alpha val="43137"/>
                    </a:srgbClr>
                  </a:outerShdw>
                </a:effectLst>
              </a:rPr>
              <a:t>Below</a:t>
            </a:r>
          </a:p>
        </p:txBody>
      </p:sp>
      <p:cxnSp>
        <p:nvCxnSpPr>
          <p:cNvPr id="8" name="Straight Connector 7">
            <a:extLst>
              <a:ext uri="{FF2B5EF4-FFF2-40B4-BE49-F238E27FC236}">
                <a16:creationId xmlns:a16="http://schemas.microsoft.com/office/drawing/2014/main" id="{A75ED3B4-59E7-4ED4-9E14-55FEE4A94B3E}"/>
              </a:ext>
            </a:extLst>
          </p:cNvPr>
          <p:cNvCxnSpPr>
            <a:cxnSpLocks/>
          </p:cNvCxnSpPr>
          <p:nvPr/>
        </p:nvCxnSpPr>
        <p:spPr>
          <a:xfrm>
            <a:off x="0" y="4494042"/>
            <a:ext cx="9144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0C9C02-8371-4538-B155-00B3FB8079CA}"/>
              </a:ext>
            </a:extLst>
          </p:cNvPr>
          <p:cNvCxnSpPr>
            <a:cxnSpLocks/>
          </p:cNvCxnSpPr>
          <p:nvPr/>
        </p:nvCxnSpPr>
        <p:spPr>
          <a:xfrm>
            <a:off x="5567" y="3419544"/>
            <a:ext cx="9144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AC21CE-3B95-4BFE-B21C-9ED79209188B}"/>
              </a:ext>
            </a:extLst>
          </p:cNvPr>
          <p:cNvCxnSpPr>
            <a:cxnSpLocks/>
          </p:cNvCxnSpPr>
          <p:nvPr/>
        </p:nvCxnSpPr>
        <p:spPr>
          <a:xfrm>
            <a:off x="0" y="1270550"/>
            <a:ext cx="9144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5004D74-5AE8-4F2B-84E7-AA422A13EE01}"/>
              </a:ext>
            </a:extLst>
          </p:cNvPr>
          <p:cNvSpPr txBox="1"/>
          <p:nvPr/>
        </p:nvSpPr>
        <p:spPr>
          <a:xfrm>
            <a:off x="5567" y="3718266"/>
            <a:ext cx="1862048" cy="477054"/>
          </a:xfrm>
          <a:prstGeom prst="rect">
            <a:avLst/>
          </a:prstGeom>
          <a:noFill/>
        </p:spPr>
        <p:txBody>
          <a:bodyPr wrap="none" rtlCol="0">
            <a:spAutoFit/>
          </a:bodyPr>
          <a:lstStyle/>
          <a:p>
            <a:r>
              <a:rPr lang="en-US" sz="2500" b="1" dirty="0">
                <a:effectLst>
                  <a:outerShdw blurRad="38100" dist="38100" dir="2700000" algn="tl">
                    <a:srgbClr val="000000">
                      <a:alpha val="43137"/>
                    </a:srgbClr>
                  </a:outerShdw>
                </a:effectLst>
              </a:rPr>
              <a:t>Approaching</a:t>
            </a:r>
          </a:p>
        </p:txBody>
      </p:sp>
      <p:cxnSp>
        <p:nvCxnSpPr>
          <p:cNvPr id="12" name="Straight Connector 11">
            <a:extLst>
              <a:ext uri="{FF2B5EF4-FFF2-40B4-BE49-F238E27FC236}">
                <a16:creationId xmlns:a16="http://schemas.microsoft.com/office/drawing/2014/main" id="{C9506A66-6B22-40B3-8C80-69037CBA3740}"/>
              </a:ext>
            </a:extLst>
          </p:cNvPr>
          <p:cNvCxnSpPr>
            <a:cxnSpLocks/>
          </p:cNvCxnSpPr>
          <p:nvPr/>
        </p:nvCxnSpPr>
        <p:spPr>
          <a:xfrm>
            <a:off x="0" y="2345046"/>
            <a:ext cx="9144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EE6BC48-4EC8-4708-8C1D-3403355CE900}"/>
              </a:ext>
            </a:extLst>
          </p:cNvPr>
          <p:cNvSpPr txBox="1"/>
          <p:nvPr/>
        </p:nvSpPr>
        <p:spPr>
          <a:xfrm>
            <a:off x="5567" y="2643768"/>
            <a:ext cx="1348767" cy="477054"/>
          </a:xfrm>
          <a:prstGeom prst="rect">
            <a:avLst/>
          </a:prstGeom>
          <a:noFill/>
        </p:spPr>
        <p:txBody>
          <a:bodyPr wrap="none" rtlCol="0">
            <a:spAutoFit/>
          </a:bodyPr>
          <a:lstStyle/>
          <a:p>
            <a:r>
              <a:rPr lang="en-US" sz="2500" b="1" dirty="0">
                <a:effectLst>
                  <a:outerShdw blurRad="38100" dist="38100" dir="2700000" algn="tl">
                    <a:srgbClr val="000000">
                      <a:alpha val="43137"/>
                    </a:srgbClr>
                  </a:outerShdw>
                </a:effectLst>
              </a:rPr>
              <a:t>On-Track</a:t>
            </a:r>
          </a:p>
        </p:txBody>
      </p:sp>
      <p:sp>
        <p:nvSpPr>
          <p:cNvPr id="14" name="TextBox 13">
            <a:extLst>
              <a:ext uri="{FF2B5EF4-FFF2-40B4-BE49-F238E27FC236}">
                <a16:creationId xmlns:a16="http://schemas.microsoft.com/office/drawing/2014/main" id="{B4CE6B93-DB13-4FF1-BF44-756AC7D682AA}"/>
              </a:ext>
            </a:extLst>
          </p:cNvPr>
          <p:cNvSpPr txBox="1"/>
          <p:nvPr/>
        </p:nvSpPr>
        <p:spPr>
          <a:xfrm>
            <a:off x="5566" y="1569271"/>
            <a:ext cx="1469633" cy="477054"/>
          </a:xfrm>
          <a:prstGeom prst="rect">
            <a:avLst/>
          </a:prstGeom>
          <a:noFill/>
        </p:spPr>
        <p:txBody>
          <a:bodyPr wrap="none" rtlCol="0">
            <a:spAutoFit/>
          </a:bodyPr>
          <a:lstStyle/>
          <a:p>
            <a:r>
              <a:rPr lang="en-US" sz="2500" b="1" dirty="0">
                <a:effectLst>
                  <a:outerShdw blurRad="38100" dist="38100" dir="2700000" algn="tl">
                    <a:srgbClr val="000000">
                      <a:alpha val="43137"/>
                    </a:srgbClr>
                  </a:outerShdw>
                </a:effectLst>
              </a:rPr>
              <a:t>Mastered</a:t>
            </a:r>
          </a:p>
        </p:txBody>
      </p:sp>
      <p:sp>
        <p:nvSpPr>
          <p:cNvPr id="15" name="Oval 14">
            <a:extLst>
              <a:ext uri="{FF2B5EF4-FFF2-40B4-BE49-F238E27FC236}">
                <a16:creationId xmlns:a16="http://schemas.microsoft.com/office/drawing/2014/main" id="{77865EFA-A12F-46E0-A66B-1F320F59E7FF}"/>
              </a:ext>
            </a:extLst>
          </p:cNvPr>
          <p:cNvSpPr/>
          <p:nvPr/>
        </p:nvSpPr>
        <p:spPr>
          <a:xfrm>
            <a:off x="1944709" y="510673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9B4683E-D08F-4253-84CC-8804801AEDE0}"/>
              </a:ext>
            </a:extLst>
          </p:cNvPr>
          <p:cNvSpPr/>
          <p:nvPr/>
        </p:nvSpPr>
        <p:spPr>
          <a:xfrm>
            <a:off x="2598535" y="510673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4EE98F-3176-4205-85C8-CC351B5DDF10}"/>
              </a:ext>
            </a:extLst>
          </p:cNvPr>
          <p:cNvSpPr/>
          <p:nvPr/>
        </p:nvSpPr>
        <p:spPr>
          <a:xfrm>
            <a:off x="2271622" y="510673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A147E2-2BB6-4E21-8A32-8BEC8C3266F8}"/>
              </a:ext>
            </a:extLst>
          </p:cNvPr>
          <p:cNvSpPr/>
          <p:nvPr/>
        </p:nvSpPr>
        <p:spPr>
          <a:xfrm>
            <a:off x="2925448" y="510673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D158657-731F-4ABF-AF07-9CBB15A2D50E}"/>
              </a:ext>
            </a:extLst>
          </p:cNvPr>
          <p:cNvSpPr/>
          <p:nvPr/>
        </p:nvSpPr>
        <p:spPr>
          <a:xfrm>
            <a:off x="3252361" y="510673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897F3E1-6E0A-4DBC-B33C-895291B88D22}"/>
              </a:ext>
            </a:extLst>
          </p:cNvPr>
          <p:cNvSpPr/>
          <p:nvPr/>
        </p:nvSpPr>
        <p:spPr>
          <a:xfrm>
            <a:off x="3906187" y="510673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6AC3A6-E186-4543-9099-335B08ADAB7E}"/>
              </a:ext>
            </a:extLst>
          </p:cNvPr>
          <p:cNvSpPr/>
          <p:nvPr/>
        </p:nvSpPr>
        <p:spPr>
          <a:xfrm>
            <a:off x="3579274" y="510673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C36489D-FBB2-4D67-AEDC-EC861DFCBA0F}"/>
              </a:ext>
            </a:extLst>
          </p:cNvPr>
          <p:cNvSpPr/>
          <p:nvPr/>
        </p:nvSpPr>
        <p:spPr>
          <a:xfrm>
            <a:off x="4233097" y="510673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984C825-5A71-491D-B3BD-3C666EDA8603}"/>
              </a:ext>
            </a:extLst>
          </p:cNvPr>
          <p:cNvSpPr/>
          <p:nvPr/>
        </p:nvSpPr>
        <p:spPr>
          <a:xfrm>
            <a:off x="1942561" y="4911398"/>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069784D-F87A-4A8A-8385-CDCB34457817}"/>
              </a:ext>
            </a:extLst>
          </p:cNvPr>
          <p:cNvSpPr/>
          <p:nvPr/>
        </p:nvSpPr>
        <p:spPr>
          <a:xfrm>
            <a:off x="2596387" y="4911398"/>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6B2620F-670E-4821-B41C-32C8BF21E515}"/>
              </a:ext>
            </a:extLst>
          </p:cNvPr>
          <p:cNvSpPr/>
          <p:nvPr/>
        </p:nvSpPr>
        <p:spPr>
          <a:xfrm>
            <a:off x="2269474" y="4911398"/>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1B00FD6-5ACD-42F7-978B-B3591AEFD26E}"/>
              </a:ext>
            </a:extLst>
          </p:cNvPr>
          <p:cNvSpPr/>
          <p:nvPr/>
        </p:nvSpPr>
        <p:spPr>
          <a:xfrm>
            <a:off x="2923300" y="4911398"/>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00E46B9-D196-4680-8BE8-4C29ADB73B0B}"/>
              </a:ext>
            </a:extLst>
          </p:cNvPr>
          <p:cNvSpPr/>
          <p:nvPr/>
        </p:nvSpPr>
        <p:spPr>
          <a:xfrm>
            <a:off x="3250213" y="4911398"/>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AE96E8E-3A5A-4740-961F-DA7F891FFAE1}"/>
              </a:ext>
            </a:extLst>
          </p:cNvPr>
          <p:cNvSpPr/>
          <p:nvPr/>
        </p:nvSpPr>
        <p:spPr>
          <a:xfrm>
            <a:off x="3904039" y="4911398"/>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CDF55DF-21E2-494D-BBBC-FFDC3701C3D7}"/>
              </a:ext>
            </a:extLst>
          </p:cNvPr>
          <p:cNvSpPr/>
          <p:nvPr/>
        </p:nvSpPr>
        <p:spPr>
          <a:xfrm>
            <a:off x="3577126" y="4911398"/>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91CC35D-E5DB-441C-9A3A-D979F3AA3CE4}"/>
              </a:ext>
            </a:extLst>
          </p:cNvPr>
          <p:cNvSpPr/>
          <p:nvPr/>
        </p:nvSpPr>
        <p:spPr>
          <a:xfrm>
            <a:off x="4230949" y="4911398"/>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685CCE8-CF48-4E93-A2A7-5F7DAE3A2C72}"/>
              </a:ext>
            </a:extLst>
          </p:cNvPr>
          <p:cNvSpPr/>
          <p:nvPr/>
        </p:nvSpPr>
        <p:spPr>
          <a:xfrm>
            <a:off x="2329815" y="377631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24C2CC8-FBA2-4331-B2FE-3BF9D7BC031D}"/>
              </a:ext>
            </a:extLst>
          </p:cNvPr>
          <p:cNvSpPr/>
          <p:nvPr/>
        </p:nvSpPr>
        <p:spPr>
          <a:xfrm>
            <a:off x="2983641" y="377631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82CDF00-A583-4CEA-B700-AF10ED27C2E3}"/>
              </a:ext>
            </a:extLst>
          </p:cNvPr>
          <p:cNvSpPr/>
          <p:nvPr/>
        </p:nvSpPr>
        <p:spPr>
          <a:xfrm>
            <a:off x="2656728" y="377631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8CAE8E6-A271-469A-8525-90A9EF5AB6A8}"/>
              </a:ext>
            </a:extLst>
          </p:cNvPr>
          <p:cNvSpPr/>
          <p:nvPr/>
        </p:nvSpPr>
        <p:spPr>
          <a:xfrm>
            <a:off x="3310554" y="377631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9417323-CCA1-4298-898B-E5F7A370B008}"/>
              </a:ext>
            </a:extLst>
          </p:cNvPr>
          <p:cNvSpPr/>
          <p:nvPr/>
        </p:nvSpPr>
        <p:spPr>
          <a:xfrm>
            <a:off x="3637467" y="377631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7D30AE2-BB89-47E2-B73B-12CDEB973FCB}"/>
              </a:ext>
            </a:extLst>
          </p:cNvPr>
          <p:cNvSpPr/>
          <p:nvPr/>
        </p:nvSpPr>
        <p:spPr>
          <a:xfrm>
            <a:off x="4291293" y="377631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3376249-A2AB-4052-9D71-B8D091052ACE}"/>
              </a:ext>
            </a:extLst>
          </p:cNvPr>
          <p:cNvSpPr/>
          <p:nvPr/>
        </p:nvSpPr>
        <p:spPr>
          <a:xfrm>
            <a:off x="3964380" y="377631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6099B6A-7C04-447B-9DAE-9BCDCDB91DA1}"/>
              </a:ext>
            </a:extLst>
          </p:cNvPr>
          <p:cNvSpPr/>
          <p:nvPr/>
        </p:nvSpPr>
        <p:spPr>
          <a:xfrm>
            <a:off x="4618203" y="377631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B834CB3-5040-4BB5-9AB3-94A72B4160E0}"/>
              </a:ext>
            </a:extLst>
          </p:cNvPr>
          <p:cNvSpPr/>
          <p:nvPr/>
        </p:nvSpPr>
        <p:spPr>
          <a:xfrm>
            <a:off x="2327667" y="358098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C7E6D38-3D64-4E2B-93B6-E49AEEA14653}"/>
              </a:ext>
            </a:extLst>
          </p:cNvPr>
          <p:cNvSpPr/>
          <p:nvPr/>
        </p:nvSpPr>
        <p:spPr>
          <a:xfrm>
            <a:off x="2981493" y="358098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D6C2DBB-E837-4D43-9D9A-6ED89760A273}"/>
              </a:ext>
            </a:extLst>
          </p:cNvPr>
          <p:cNvSpPr/>
          <p:nvPr/>
        </p:nvSpPr>
        <p:spPr>
          <a:xfrm>
            <a:off x="2654580" y="358098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D026545-7393-4455-8151-67C638D382E1}"/>
              </a:ext>
            </a:extLst>
          </p:cNvPr>
          <p:cNvSpPr/>
          <p:nvPr/>
        </p:nvSpPr>
        <p:spPr>
          <a:xfrm>
            <a:off x="3308406" y="358098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10C8AE7-BE0D-4A23-8B06-B42C2CA8FD65}"/>
              </a:ext>
            </a:extLst>
          </p:cNvPr>
          <p:cNvSpPr/>
          <p:nvPr/>
        </p:nvSpPr>
        <p:spPr>
          <a:xfrm>
            <a:off x="3635319" y="358098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9E599D8-3E09-4129-8929-E8931A9446C7}"/>
              </a:ext>
            </a:extLst>
          </p:cNvPr>
          <p:cNvSpPr/>
          <p:nvPr/>
        </p:nvSpPr>
        <p:spPr>
          <a:xfrm>
            <a:off x="4289145" y="358098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56C64C3-DBAC-411E-A5DF-F6782B0EF982}"/>
              </a:ext>
            </a:extLst>
          </p:cNvPr>
          <p:cNvSpPr/>
          <p:nvPr/>
        </p:nvSpPr>
        <p:spPr>
          <a:xfrm>
            <a:off x="3962232" y="358098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B7CD934-E672-4A53-B22C-7CDA38018EA9}"/>
              </a:ext>
            </a:extLst>
          </p:cNvPr>
          <p:cNvSpPr/>
          <p:nvPr/>
        </p:nvSpPr>
        <p:spPr>
          <a:xfrm>
            <a:off x="4616055" y="358098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D0F63D9-403A-4AD2-8F37-D0402FFE6BCD}"/>
              </a:ext>
            </a:extLst>
          </p:cNvPr>
          <p:cNvSpPr/>
          <p:nvPr/>
        </p:nvSpPr>
        <p:spPr>
          <a:xfrm>
            <a:off x="4884573" y="378704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DA8EE59-DF92-46A8-B702-B9B398D5AEE2}"/>
              </a:ext>
            </a:extLst>
          </p:cNvPr>
          <p:cNvSpPr/>
          <p:nvPr/>
        </p:nvSpPr>
        <p:spPr>
          <a:xfrm>
            <a:off x="5538399" y="378704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3452914-6A4E-47A0-A135-46B89C0F8F7D}"/>
              </a:ext>
            </a:extLst>
          </p:cNvPr>
          <p:cNvSpPr/>
          <p:nvPr/>
        </p:nvSpPr>
        <p:spPr>
          <a:xfrm>
            <a:off x="5211486" y="378704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544682A-E0A1-4707-AF07-53B3ED10F2FA}"/>
              </a:ext>
            </a:extLst>
          </p:cNvPr>
          <p:cNvSpPr/>
          <p:nvPr/>
        </p:nvSpPr>
        <p:spPr>
          <a:xfrm>
            <a:off x="5865309" y="378704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3CB1CBF-B85B-4282-9711-0F7C0D88A99A}"/>
              </a:ext>
            </a:extLst>
          </p:cNvPr>
          <p:cNvSpPr/>
          <p:nvPr/>
        </p:nvSpPr>
        <p:spPr>
          <a:xfrm>
            <a:off x="4882425" y="359171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5D922D8-4EA7-4D09-B0A1-A3288EBC3D2E}"/>
              </a:ext>
            </a:extLst>
          </p:cNvPr>
          <p:cNvSpPr/>
          <p:nvPr/>
        </p:nvSpPr>
        <p:spPr>
          <a:xfrm>
            <a:off x="5536251" y="359171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32F68B1-D602-4E52-9DFC-A0B44DE65705}"/>
              </a:ext>
            </a:extLst>
          </p:cNvPr>
          <p:cNvSpPr/>
          <p:nvPr/>
        </p:nvSpPr>
        <p:spPr>
          <a:xfrm>
            <a:off x="5209338" y="359171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EC56B05-05D7-480C-BE94-C2D1556FAE2A}"/>
              </a:ext>
            </a:extLst>
          </p:cNvPr>
          <p:cNvSpPr/>
          <p:nvPr/>
        </p:nvSpPr>
        <p:spPr>
          <a:xfrm>
            <a:off x="5863161" y="359171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225A17A-5740-4D73-8696-EDA3B4A6CE9A}"/>
              </a:ext>
            </a:extLst>
          </p:cNvPr>
          <p:cNvSpPr/>
          <p:nvPr/>
        </p:nvSpPr>
        <p:spPr>
          <a:xfrm>
            <a:off x="2482215" y="27309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D3D4172-DDE4-476F-AA59-EF124B657BF9}"/>
              </a:ext>
            </a:extLst>
          </p:cNvPr>
          <p:cNvSpPr/>
          <p:nvPr/>
        </p:nvSpPr>
        <p:spPr>
          <a:xfrm>
            <a:off x="3136041" y="27309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7207B3C-898F-4B6A-8A2A-C57EF15136B2}"/>
              </a:ext>
            </a:extLst>
          </p:cNvPr>
          <p:cNvSpPr/>
          <p:nvPr/>
        </p:nvSpPr>
        <p:spPr>
          <a:xfrm>
            <a:off x="2809128" y="27309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CCD5277-9DDB-43CF-AC24-8332FB2553DA}"/>
              </a:ext>
            </a:extLst>
          </p:cNvPr>
          <p:cNvSpPr/>
          <p:nvPr/>
        </p:nvSpPr>
        <p:spPr>
          <a:xfrm>
            <a:off x="3462954" y="27309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9F3A265-F2D1-4DF7-B80A-DA2B81BDDE0D}"/>
              </a:ext>
            </a:extLst>
          </p:cNvPr>
          <p:cNvSpPr/>
          <p:nvPr/>
        </p:nvSpPr>
        <p:spPr>
          <a:xfrm>
            <a:off x="3789867" y="27309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2AA691A-D016-4790-B1AF-A15282748F27}"/>
              </a:ext>
            </a:extLst>
          </p:cNvPr>
          <p:cNvSpPr/>
          <p:nvPr/>
        </p:nvSpPr>
        <p:spPr>
          <a:xfrm>
            <a:off x="4443693" y="27309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CB6E5EA-BDB1-4F5D-B7AE-9DBD21662422}"/>
              </a:ext>
            </a:extLst>
          </p:cNvPr>
          <p:cNvSpPr/>
          <p:nvPr/>
        </p:nvSpPr>
        <p:spPr>
          <a:xfrm>
            <a:off x="4116780" y="27309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2FBAC55-9008-4DC4-A21B-E080C59046B2}"/>
              </a:ext>
            </a:extLst>
          </p:cNvPr>
          <p:cNvSpPr/>
          <p:nvPr/>
        </p:nvSpPr>
        <p:spPr>
          <a:xfrm>
            <a:off x="4770603" y="27309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560E67E-9D7A-4403-80F2-19B551FFA00B}"/>
              </a:ext>
            </a:extLst>
          </p:cNvPr>
          <p:cNvSpPr/>
          <p:nvPr/>
        </p:nvSpPr>
        <p:spPr>
          <a:xfrm>
            <a:off x="2480067" y="253564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5C17185-687B-4DE3-B111-E95228F4A444}"/>
              </a:ext>
            </a:extLst>
          </p:cNvPr>
          <p:cNvSpPr/>
          <p:nvPr/>
        </p:nvSpPr>
        <p:spPr>
          <a:xfrm>
            <a:off x="3133893" y="253564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9015F2D-DAEA-4961-83D0-618D19E2B9E4}"/>
              </a:ext>
            </a:extLst>
          </p:cNvPr>
          <p:cNvSpPr/>
          <p:nvPr/>
        </p:nvSpPr>
        <p:spPr>
          <a:xfrm>
            <a:off x="2806980" y="253564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22B8BE0-2DA1-40B9-BE91-1122A1255D83}"/>
              </a:ext>
            </a:extLst>
          </p:cNvPr>
          <p:cNvSpPr/>
          <p:nvPr/>
        </p:nvSpPr>
        <p:spPr>
          <a:xfrm>
            <a:off x="3460806" y="253564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F759DF0-21E5-4290-94D9-B0BF38BD5F7E}"/>
              </a:ext>
            </a:extLst>
          </p:cNvPr>
          <p:cNvSpPr/>
          <p:nvPr/>
        </p:nvSpPr>
        <p:spPr>
          <a:xfrm>
            <a:off x="3787719" y="253564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72EEB2B-AD9D-4579-BEA1-39055B11C7F0}"/>
              </a:ext>
            </a:extLst>
          </p:cNvPr>
          <p:cNvSpPr/>
          <p:nvPr/>
        </p:nvSpPr>
        <p:spPr>
          <a:xfrm>
            <a:off x="4441545" y="253564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9A92570-A4C8-4AD5-A9D6-8DDDFF4FEF31}"/>
              </a:ext>
            </a:extLst>
          </p:cNvPr>
          <p:cNvSpPr/>
          <p:nvPr/>
        </p:nvSpPr>
        <p:spPr>
          <a:xfrm>
            <a:off x="4114632" y="253564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1CDEE6-41B1-458E-8ECF-294BDFDA26C0}"/>
              </a:ext>
            </a:extLst>
          </p:cNvPr>
          <p:cNvSpPr/>
          <p:nvPr/>
        </p:nvSpPr>
        <p:spPr>
          <a:xfrm>
            <a:off x="4768455" y="253564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32CC8ED-25E7-4E75-9E1A-ED8114A973AC}"/>
              </a:ext>
            </a:extLst>
          </p:cNvPr>
          <p:cNvSpPr/>
          <p:nvPr/>
        </p:nvSpPr>
        <p:spPr>
          <a:xfrm>
            <a:off x="5036973" y="2741707"/>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B527C74-91E8-42C0-83B4-B42E6803AF87}"/>
              </a:ext>
            </a:extLst>
          </p:cNvPr>
          <p:cNvSpPr/>
          <p:nvPr/>
        </p:nvSpPr>
        <p:spPr>
          <a:xfrm>
            <a:off x="5690799" y="2741707"/>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26D81C5F-FA77-4366-822D-066AA8E847B8}"/>
              </a:ext>
            </a:extLst>
          </p:cNvPr>
          <p:cNvSpPr/>
          <p:nvPr/>
        </p:nvSpPr>
        <p:spPr>
          <a:xfrm>
            <a:off x="5363886" y="2741707"/>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56BB7E07-E484-469E-89D6-645A5A70FE69}"/>
              </a:ext>
            </a:extLst>
          </p:cNvPr>
          <p:cNvSpPr/>
          <p:nvPr/>
        </p:nvSpPr>
        <p:spPr>
          <a:xfrm>
            <a:off x="6017709" y="2741707"/>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2E84DF6-FFBD-423A-A718-E0C92642CB44}"/>
              </a:ext>
            </a:extLst>
          </p:cNvPr>
          <p:cNvSpPr/>
          <p:nvPr/>
        </p:nvSpPr>
        <p:spPr>
          <a:xfrm>
            <a:off x="5034825" y="254637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FA613B72-0FFA-43A5-86F4-407976924CD0}"/>
              </a:ext>
            </a:extLst>
          </p:cNvPr>
          <p:cNvSpPr/>
          <p:nvPr/>
        </p:nvSpPr>
        <p:spPr>
          <a:xfrm>
            <a:off x="5688651" y="254637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6A2F2F6-CBE0-4DEA-B1C6-ED9809161343}"/>
              </a:ext>
            </a:extLst>
          </p:cNvPr>
          <p:cNvSpPr/>
          <p:nvPr/>
        </p:nvSpPr>
        <p:spPr>
          <a:xfrm>
            <a:off x="5361738" y="254637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89F06DCA-930A-4568-AB7A-EBCAC4DEADFB}"/>
              </a:ext>
            </a:extLst>
          </p:cNvPr>
          <p:cNvSpPr/>
          <p:nvPr/>
        </p:nvSpPr>
        <p:spPr>
          <a:xfrm>
            <a:off x="6015561" y="254637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F61B2F2C-55FB-4E28-A43F-2A97B51CA8FE}"/>
              </a:ext>
            </a:extLst>
          </p:cNvPr>
          <p:cNvSpPr/>
          <p:nvPr/>
        </p:nvSpPr>
        <p:spPr>
          <a:xfrm>
            <a:off x="2467188" y="312807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35263D4-2723-445F-B990-DEC0486BB61C}"/>
              </a:ext>
            </a:extLst>
          </p:cNvPr>
          <p:cNvSpPr/>
          <p:nvPr/>
        </p:nvSpPr>
        <p:spPr>
          <a:xfrm>
            <a:off x="3121014" y="312807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C1D63C3-6B18-4FA6-9C4A-E8FE459AA89E}"/>
              </a:ext>
            </a:extLst>
          </p:cNvPr>
          <p:cNvSpPr/>
          <p:nvPr/>
        </p:nvSpPr>
        <p:spPr>
          <a:xfrm>
            <a:off x="2794101" y="312807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6DE582C9-B1C1-4037-B289-236597E1787F}"/>
              </a:ext>
            </a:extLst>
          </p:cNvPr>
          <p:cNvSpPr/>
          <p:nvPr/>
        </p:nvSpPr>
        <p:spPr>
          <a:xfrm>
            <a:off x="3447927" y="312807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4B5724-241E-4DC1-9408-CAB527B48EEF}"/>
              </a:ext>
            </a:extLst>
          </p:cNvPr>
          <p:cNvSpPr/>
          <p:nvPr/>
        </p:nvSpPr>
        <p:spPr>
          <a:xfrm>
            <a:off x="3774840" y="312807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171A577-7434-46AA-BCF8-03AF7C058544}"/>
              </a:ext>
            </a:extLst>
          </p:cNvPr>
          <p:cNvSpPr/>
          <p:nvPr/>
        </p:nvSpPr>
        <p:spPr>
          <a:xfrm>
            <a:off x="4428666" y="312807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52FAC26-D807-436F-B922-DBE3BBBF8457}"/>
              </a:ext>
            </a:extLst>
          </p:cNvPr>
          <p:cNvSpPr/>
          <p:nvPr/>
        </p:nvSpPr>
        <p:spPr>
          <a:xfrm>
            <a:off x="4101753" y="312807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DD6E4C6-EC2C-4DD2-98C9-580D6EFA7BB4}"/>
              </a:ext>
            </a:extLst>
          </p:cNvPr>
          <p:cNvSpPr/>
          <p:nvPr/>
        </p:nvSpPr>
        <p:spPr>
          <a:xfrm>
            <a:off x="4755576" y="312807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9B400CBA-27D4-4896-9A91-EE30551F38FC}"/>
              </a:ext>
            </a:extLst>
          </p:cNvPr>
          <p:cNvSpPr/>
          <p:nvPr/>
        </p:nvSpPr>
        <p:spPr>
          <a:xfrm>
            <a:off x="2465040" y="293274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E880C47-4235-498D-906B-0ABB0438CF33}"/>
              </a:ext>
            </a:extLst>
          </p:cNvPr>
          <p:cNvSpPr/>
          <p:nvPr/>
        </p:nvSpPr>
        <p:spPr>
          <a:xfrm>
            <a:off x="3118866" y="293274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CDDE2C0-8272-407D-8008-A3464F0C3A5A}"/>
              </a:ext>
            </a:extLst>
          </p:cNvPr>
          <p:cNvSpPr/>
          <p:nvPr/>
        </p:nvSpPr>
        <p:spPr>
          <a:xfrm>
            <a:off x="2791953" y="293274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8285DDE-9D4E-40D7-BCFB-BE3C7B35B94B}"/>
              </a:ext>
            </a:extLst>
          </p:cNvPr>
          <p:cNvSpPr/>
          <p:nvPr/>
        </p:nvSpPr>
        <p:spPr>
          <a:xfrm>
            <a:off x="3445779" y="293274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172E4AE-F919-4CC2-8E4F-5EF40A41A763}"/>
              </a:ext>
            </a:extLst>
          </p:cNvPr>
          <p:cNvSpPr/>
          <p:nvPr/>
        </p:nvSpPr>
        <p:spPr>
          <a:xfrm>
            <a:off x="3772692" y="293274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C27B6A3-BE41-47BE-8819-DCDBA6B99B3D}"/>
              </a:ext>
            </a:extLst>
          </p:cNvPr>
          <p:cNvSpPr/>
          <p:nvPr/>
        </p:nvSpPr>
        <p:spPr>
          <a:xfrm>
            <a:off x="4426518" y="293274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452E5CD-7367-4D83-A6E3-A1A732F3F10B}"/>
              </a:ext>
            </a:extLst>
          </p:cNvPr>
          <p:cNvSpPr/>
          <p:nvPr/>
        </p:nvSpPr>
        <p:spPr>
          <a:xfrm>
            <a:off x="4099605" y="293274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F2A38DF-39A4-4E68-AF3F-D2A9C427AD18}"/>
              </a:ext>
            </a:extLst>
          </p:cNvPr>
          <p:cNvSpPr/>
          <p:nvPr/>
        </p:nvSpPr>
        <p:spPr>
          <a:xfrm>
            <a:off x="4753428" y="293274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71A4740-B171-4603-978C-0DE4056404E7}"/>
              </a:ext>
            </a:extLst>
          </p:cNvPr>
          <p:cNvSpPr/>
          <p:nvPr/>
        </p:nvSpPr>
        <p:spPr>
          <a:xfrm>
            <a:off x="5021946" y="313880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D3727AB3-4895-4BC7-87C0-A8181884842F}"/>
              </a:ext>
            </a:extLst>
          </p:cNvPr>
          <p:cNvSpPr/>
          <p:nvPr/>
        </p:nvSpPr>
        <p:spPr>
          <a:xfrm>
            <a:off x="5675772" y="313880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19FF4E5-92B4-4EF5-A5FD-7D868BC7814C}"/>
              </a:ext>
            </a:extLst>
          </p:cNvPr>
          <p:cNvSpPr/>
          <p:nvPr/>
        </p:nvSpPr>
        <p:spPr>
          <a:xfrm>
            <a:off x="5348859" y="313880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D11A0FD-810D-4C8C-A991-DBA181B8F835}"/>
              </a:ext>
            </a:extLst>
          </p:cNvPr>
          <p:cNvSpPr/>
          <p:nvPr/>
        </p:nvSpPr>
        <p:spPr>
          <a:xfrm>
            <a:off x="6002682" y="313880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CD6ECFF5-B92B-484E-88DB-494E63AA887E}"/>
              </a:ext>
            </a:extLst>
          </p:cNvPr>
          <p:cNvSpPr/>
          <p:nvPr/>
        </p:nvSpPr>
        <p:spPr>
          <a:xfrm>
            <a:off x="5019798" y="294347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1FFFE302-210F-43E6-B8AB-7291CDDA158C}"/>
              </a:ext>
            </a:extLst>
          </p:cNvPr>
          <p:cNvSpPr/>
          <p:nvPr/>
        </p:nvSpPr>
        <p:spPr>
          <a:xfrm>
            <a:off x="5673624" y="294347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4BAB0A0-A1FC-4AEB-960E-FCF448024F7B}"/>
              </a:ext>
            </a:extLst>
          </p:cNvPr>
          <p:cNvSpPr/>
          <p:nvPr/>
        </p:nvSpPr>
        <p:spPr>
          <a:xfrm>
            <a:off x="5346711" y="294347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5CDF69C-2554-4049-AAEC-6467AD02A3CB}"/>
              </a:ext>
            </a:extLst>
          </p:cNvPr>
          <p:cNvSpPr/>
          <p:nvPr/>
        </p:nvSpPr>
        <p:spPr>
          <a:xfrm>
            <a:off x="6000534" y="294347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8D974E97-A70A-4D34-A75D-E46A75EF3352}"/>
              </a:ext>
            </a:extLst>
          </p:cNvPr>
          <p:cNvSpPr/>
          <p:nvPr/>
        </p:nvSpPr>
        <p:spPr>
          <a:xfrm>
            <a:off x="6305098" y="269019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A356079-166E-4D1C-A53A-CA180F54DD42}"/>
              </a:ext>
            </a:extLst>
          </p:cNvPr>
          <p:cNvSpPr/>
          <p:nvPr/>
        </p:nvSpPr>
        <p:spPr>
          <a:xfrm>
            <a:off x="6958924" y="269019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FB957F99-1BA7-45EC-BBAF-A4993456684A}"/>
              </a:ext>
            </a:extLst>
          </p:cNvPr>
          <p:cNvSpPr/>
          <p:nvPr/>
        </p:nvSpPr>
        <p:spPr>
          <a:xfrm>
            <a:off x="6632011" y="269019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8D8397DC-5D8E-488B-A577-5215199EDFF8}"/>
              </a:ext>
            </a:extLst>
          </p:cNvPr>
          <p:cNvSpPr/>
          <p:nvPr/>
        </p:nvSpPr>
        <p:spPr>
          <a:xfrm>
            <a:off x="7285837" y="269019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5ACDCA1-5A58-4469-9F62-81E9A739826C}"/>
              </a:ext>
            </a:extLst>
          </p:cNvPr>
          <p:cNvSpPr/>
          <p:nvPr/>
        </p:nvSpPr>
        <p:spPr>
          <a:xfrm>
            <a:off x="7612750" y="269019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EFC9649A-DFB4-4AC3-9479-E832EFCA87FF}"/>
              </a:ext>
            </a:extLst>
          </p:cNvPr>
          <p:cNvSpPr/>
          <p:nvPr/>
        </p:nvSpPr>
        <p:spPr>
          <a:xfrm>
            <a:off x="8266576" y="269019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77951148-7ECE-42C3-83DA-598476E90F2C}"/>
              </a:ext>
            </a:extLst>
          </p:cNvPr>
          <p:cNvSpPr/>
          <p:nvPr/>
        </p:nvSpPr>
        <p:spPr>
          <a:xfrm>
            <a:off x="7939663" y="269019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257D3B6C-43E8-420F-958C-32EF829AFC43}"/>
              </a:ext>
            </a:extLst>
          </p:cNvPr>
          <p:cNvSpPr/>
          <p:nvPr/>
        </p:nvSpPr>
        <p:spPr>
          <a:xfrm>
            <a:off x="8593486" y="269019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C49FC7F1-D3DC-4802-81D5-61C5D5F9FB26}"/>
              </a:ext>
            </a:extLst>
          </p:cNvPr>
          <p:cNvSpPr/>
          <p:nvPr/>
        </p:nvSpPr>
        <p:spPr>
          <a:xfrm>
            <a:off x="6302950" y="249486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258199FF-4227-4D81-8787-09EA3FD0B79E}"/>
              </a:ext>
            </a:extLst>
          </p:cNvPr>
          <p:cNvSpPr/>
          <p:nvPr/>
        </p:nvSpPr>
        <p:spPr>
          <a:xfrm>
            <a:off x="6956776" y="249486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68358795-5499-4116-8BD5-CD200669F582}"/>
              </a:ext>
            </a:extLst>
          </p:cNvPr>
          <p:cNvSpPr/>
          <p:nvPr/>
        </p:nvSpPr>
        <p:spPr>
          <a:xfrm>
            <a:off x="6629863" y="249486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5AD6FDDB-A797-4664-AEB9-442C91894E34}"/>
              </a:ext>
            </a:extLst>
          </p:cNvPr>
          <p:cNvSpPr/>
          <p:nvPr/>
        </p:nvSpPr>
        <p:spPr>
          <a:xfrm>
            <a:off x="7283689" y="249486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E75D3DAA-431E-4DFA-A64B-3FC1A2094678}"/>
              </a:ext>
            </a:extLst>
          </p:cNvPr>
          <p:cNvSpPr/>
          <p:nvPr/>
        </p:nvSpPr>
        <p:spPr>
          <a:xfrm>
            <a:off x="7610602" y="249486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FCC5B8ED-C845-49E8-AC92-9A334553A505}"/>
              </a:ext>
            </a:extLst>
          </p:cNvPr>
          <p:cNvSpPr/>
          <p:nvPr/>
        </p:nvSpPr>
        <p:spPr>
          <a:xfrm>
            <a:off x="8264428" y="249486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1E3E5FC1-23D2-45BB-9EC1-6FF73B507719}"/>
              </a:ext>
            </a:extLst>
          </p:cNvPr>
          <p:cNvSpPr/>
          <p:nvPr/>
        </p:nvSpPr>
        <p:spPr>
          <a:xfrm>
            <a:off x="7937515" y="249486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517F053-365C-44CA-917A-73766B376875}"/>
              </a:ext>
            </a:extLst>
          </p:cNvPr>
          <p:cNvSpPr/>
          <p:nvPr/>
        </p:nvSpPr>
        <p:spPr>
          <a:xfrm>
            <a:off x="8591338" y="249486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BF7FFFBD-A80C-49E0-BA82-87D56F5A8E4C}"/>
              </a:ext>
            </a:extLst>
          </p:cNvPr>
          <p:cNvSpPr/>
          <p:nvPr/>
        </p:nvSpPr>
        <p:spPr>
          <a:xfrm>
            <a:off x="8859856" y="270092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C04DB219-0127-4B94-AD47-A006607633C2}"/>
              </a:ext>
            </a:extLst>
          </p:cNvPr>
          <p:cNvSpPr/>
          <p:nvPr/>
        </p:nvSpPr>
        <p:spPr>
          <a:xfrm>
            <a:off x="1876497" y="270092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B9E100BD-91CC-4E7C-A0D6-D12FD927F844}"/>
              </a:ext>
            </a:extLst>
          </p:cNvPr>
          <p:cNvSpPr/>
          <p:nvPr/>
        </p:nvSpPr>
        <p:spPr>
          <a:xfrm>
            <a:off x="1549584" y="270092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356434E6-E256-4719-A909-4A5427508A5B}"/>
              </a:ext>
            </a:extLst>
          </p:cNvPr>
          <p:cNvSpPr/>
          <p:nvPr/>
        </p:nvSpPr>
        <p:spPr>
          <a:xfrm>
            <a:off x="2203407" y="2700924"/>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794C956D-7573-4659-ADBD-F6467734B678}"/>
              </a:ext>
            </a:extLst>
          </p:cNvPr>
          <p:cNvSpPr/>
          <p:nvPr/>
        </p:nvSpPr>
        <p:spPr>
          <a:xfrm>
            <a:off x="8857708" y="250559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3EA985F1-2817-482F-8912-B37BD7B36A65}"/>
              </a:ext>
            </a:extLst>
          </p:cNvPr>
          <p:cNvSpPr/>
          <p:nvPr/>
        </p:nvSpPr>
        <p:spPr>
          <a:xfrm>
            <a:off x="1874349" y="250559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735B7F2E-896D-4129-A25B-FB9EBCB28C41}"/>
              </a:ext>
            </a:extLst>
          </p:cNvPr>
          <p:cNvSpPr/>
          <p:nvPr/>
        </p:nvSpPr>
        <p:spPr>
          <a:xfrm>
            <a:off x="1547436" y="250559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22BA308F-DFFD-4ED5-A801-38E9E50956C9}"/>
              </a:ext>
            </a:extLst>
          </p:cNvPr>
          <p:cNvSpPr/>
          <p:nvPr/>
        </p:nvSpPr>
        <p:spPr>
          <a:xfrm>
            <a:off x="2201259" y="2505591"/>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C1334A42-9DAE-47B9-A5F8-828F4A2B5475}"/>
              </a:ext>
            </a:extLst>
          </p:cNvPr>
          <p:cNvSpPr/>
          <p:nvPr/>
        </p:nvSpPr>
        <p:spPr>
          <a:xfrm>
            <a:off x="6290071" y="30872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5CFFF451-3B7F-4FCA-AE87-DB5B8ECDC381}"/>
              </a:ext>
            </a:extLst>
          </p:cNvPr>
          <p:cNvSpPr/>
          <p:nvPr/>
        </p:nvSpPr>
        <p:spPr>
          <a:xfrm>
            <a:off x="6943897" y="30872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28C045E5-3FB7-4A1D-994E-BC4C0AD8567C}"/>
              </a:ext>
            </a:extLst>
          </p:cNvPr>
          <p:cNvSpPr/>
          <p:nvPr/>
        </p:nvSpPr>
        <p:spPr>
          <a:xfrm>
            <a:off x="6616984" y="30872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E572ADC9-24B9-40A3-B83B-5DBDEF4B53B4}"/>
              </a:ext>
            </a:extLst>
          </p:cNvPr>
          <p:cNvSpPr/>
          <p:nvPr/>
        </p:nvSpPr>
        <p:spPr>
          <a:xfrm>
            <a:off x="7270810" y="30872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67BAF398-5EAB-42D1-A30E-9518164E49EB}"/>
              </a:ext>
            </a:extLst>
          </p:cNvPr>
          <p:cNvSpPr/>
          <p:nvPr/>
        </p:nvSpPr>
        <p:spPr>
          <a:xfrm>
            <a:off x="7597723" y="30872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7CBB6465-4B3D-468A-97D4-C7C2C9195EC0}"/>
              </a:ext>
            </a:extLst>
          </p:cNvPr>
          <p:cNvSpPr/>
          <p:nvPr/>
        </p:nvSpPr>
        <p:spPr>
          <a:xfrm>
            <a:off x="8251549" y="30872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04C1FAF-FBD5-443A-AC2E-AA89FA970C35}"/>
              </a:ext>
            </a:extLst>
          </p:cNvPr>
          <p:cNvSpPr/>
          <p:nvPr/>
        </p:nvSpPr>
        <p:spPr>
          <a:xfrm>
            <a:off x="7924636" y="30872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13F9F6FE-C8F4-4F0F-91ED-ABD9335DFD00}"/>
              </a:ext>
            </a:extLst>
          </p:cNvPr>
          <p:cNvSpPr/>
          <p:nvPr/>
        </p:nvSpPr>
        <p:spPr>
          <a:xfrm>
            <a:off x="8578459" y="30872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4175397E-F89D-4ECD-8F5A-26C0DD19B2D7}"/>
              </a:ext>
            </a:extLst>
          </p:cNvPr>
          <p:cNvSpPr/>
          <p:nvPr/>
        </p:nvSpPr>
        <p:spPr>
          <a:xfrm>
            <a:off x="6287923" y="289195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197B426A-9C5F-4FA1-9782-91B7721AB707}"/>
              </a:ext>
            </a:extLst>
          </p:cNvPr>
          <p:cNvSpPr/>
          <p:nvPr/>
        </p:nvSpPr>
        <p:spPr>
          <a:xfrm>
            <a:off x="6941749" y="289195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390CBE87-571C-4C60-9114-5BEF9E31DC05}"/>
              </a:ext>
            </a:extLst>
          </p:cNvPr>
          <p:cNvSpPr/>
          <p:nvPr/>
        </p:nvSpPr>
        <p:spPr>
          <a:xfrm>
            <a:off x="6614836" y="289195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3EF5880C-6C54-4399-838F-BEEAA5D351ED}"/>
              </a:ext>
            </a:extLst>
          </p:cNvPr>
          <p:cNvSpPr/>
          <p:nvPr/>
        </p:nvSpPr>
        <p:spPr>
          <a:xfrm>
            <a:off x="7268662" y="289195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EFAA6D39-1607-42C6-A4CA-4A8C1094977C}"/>
              </a:ext>
            </a:extLst>
          </p:cNvPr>
          <p:cNvSpPr/>
          <p:nvPr/>
        </p:nvSpPr>
        <p:spPr>
          <a:xfrm>
            <a:off x="7595575" y="289195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8FDFC3D0-3F1E-4F05-BBF3-914FA7185BF8}"/>
              </a:ext>
            </a:extLst>
          </p:cNvPr>
          <p:cNvSpPr/>
          <p:nvPr/>
        </p:nvSpPr>
        <p:spPr>
          <a:xfrm>
            <a:off x="8249401" y="289195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71684611-0612-4C77-B42F-352BD0ED8DEB}"/>
              </a:ext>
            </a:extLst>
          </p:cNvPr>
          <p:cNvSpPr/>
          <p:nvPr/>
        </p:nvSpPr>
        <p:spPr>
          <a:xfrm>
            <a:off x="7922488" y="289195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81F242ED-4ED5-47FC-A3BB-C1A062047AA8}"/>
              </a:ext>
            </a:extLst>
          </p:cNvPr>
          <p:cNvSpPr/>
          <p:nvPr/>
        </p:nvSpPr>
        <p:spPr>
          <a:xfrm>
            <a:off x="8576311" y="289195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0FDAD373-29D0-443A-9104-0BAC62748211}"/>
              </a:ext>
            </a:extLst>
          </p:cNvPr>
          <p:cNvSpPr/>
          <p:nvPr/>
        </p:nvSpPr>
        <p:spPr>
          <a:xfrm>
            <a:off x="8844829" y="309802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0BF0FAFA-8ACF-4F7B-9CE1-F4CB5F956642}"/>
              </a:ext>
            </a:extLst>
          </p:cNvPr>
          <p:cNvSpPr/>
          <p:nvPr/>
        </p:nvSpPr>
        <p:spPr>
          <a:xfrm>
            <a:off x="1861470" y="309802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05218D29-AFC5-4D89-BECD-0CE8F72236A2}"/>
              </a:ext>
            </a:extLst>
          </p:cNvPr>
          <p:cNvSpPr/>
          <p:nvPr/>
        </p:nvSpPr>
        <p:spPr>
          <a:xfrm>
            <a:off x="1534557" y="309802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A3BCCD17-76C6-46AC-A58E-5FC9368EC7D7}"/>
              </a:ext>
            </a:extLst>
          </p:cNvPr>
          <p:cNvSpPr/>
          <p:nvPr/>
        </p:nvSpPr>
        <p:spPr>
          <a:xfrm>
            <a:off x="2188380" y="309802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A2EA2229-DDE9-4573-9962-CC1EA5DCF6EA}"/>
              </a:ext>
            </a:extLst>
          </p:cNvPr>
          <p:cNvSpPr/>
          <p:nvPr/>
        </p:nvSpPr>
        <p:spPr>
          <a:xfrm>
            <a:off x="8842681" y="290269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2CF4C72-4D20-49FE-AC07-59309E7173FA}"/>
              </a:ext>
            </a:extLst>
          </p:cNvPr>
          <p:cNvSpPr/>
          <p:nvPr/>
        </p:nvSpPr>
        <p:spPr>
          <a:xfrm>
            <a:off x="1859322" y="290269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DFD97FC3-BA91-47F7-8FB5-B8D0A2E700B8}"/>
              </a:ext>
            </a:extLst>
          </p:cNvPr>
          <p:cNvSpPr/>
          <p:nvPr/>
        </p:nvSpPr>
        <p:spPr>
          <a:xfrm>
            <a:off x="1532409" y="290269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998817E0-57FE-44A3-B074-045F761893BE}"/>
              </a:ext>
            </a:extLst>
          </p:cNvPr>
          <p:cNvSpPr/>
          <p:nvPr/>
        </p:nvSpPr>
        <p:spPr>
          <a:xfrm>
            <a:off x="2186232" y="290269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7C820EEE-68D0-4428-94EB-994023E214E4}"/>
              </a:ext>
            </a:extLst>
          </p:cNvPr>
          <p:cNvSpPr/>
          <p:nvPr/>
        </p:nvSpPr>
        <p:spPr>
          <a:xfrm>
            <a:off x="2482215" y="164915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EAF33220-4C03-42A5-97EB-086C219EA8C9}"/>
              </a:ext>
            </a:extLst>
          </p:cNvPr>
          <p:cNvSpPr/>
          <p:nvPr/>
        </p:nvSpPr>
        <p:spPr>
          <a:xfrm>
            <a:off x="3136041" y="164915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6F82F1AB-BA27-432B-AE83-673E0B9A772E}"/>
              </a:ext>
            </a:extLst>
          </p:cNvPr>
          <p:cNvSpPr/>
          <p:nvPr/>
        </p:nvSpPr>
        <p:spPr>
          <a:xfrm>
            <a:off x="2809128" y="164915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929A8FD8-2631-4407-991C-D6EA22FE6AD5}"/>
              </a:ext>
            </a:extLst>
          </p:cNvPr>
          <p:cNvSpPr/>
          <p:nvPr/>
        </p:nvSpPr>
        <p:spPr>
          <a:xfrm>
            <a:off x="3462954" y="164915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EBB7D54C-DA41-4154-AB03-701B59C90E08}"/>
              </a:ext>
            </a:extLst>
          </p:cNvPr>
          <p:cNvSpPr/>
          <p:nvPr/>
        </p:nvSpPr>
        <p:spPr>
          <a:xfrm>
            <a:off x="3789867" y="164915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946CA609-1B2F-4CAC-B723-E3AD19A2E2F2}"/>
              </a:ext>
            </a:extLst>
          </p:cNvPr>
          <p:cNvSpPr/>
          <p:nvPr/>
        </p:nvSpPr>
        <p:spPr>
          <a:xfrm>
            <a:off x="4443693" y="164915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87A0CF26-FD4D-44EF-A08E-CC140CA889DC}"/>
              </a:ext>
            </a:extLst>
          </p:cNvPr>
          <p:cNvSpPr/>
          <p:nvPr/>
        </p:nvSpPr>
        <p:spPr>
          <a:xfrm>
            <a:off x="4116780" y="164915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842CE09F-D4E5-4799-A3CD-9F33DF4C5EC2}"/>
              </a:ext>
            </a:extLst>
          </p:cNvPr>
          <p:cNvSpPr/>
          <p:nvPr/>
        </p:nvSpPr>
        <p:spPr>
          <a:xfrm>
            <a:off x="4770603" y="164915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3CF5BFD8-2D68-4F5E-A230-09E1F8E5C337}"/>
              </a:ext>
            </a:extLst>
          </p:cNvPr>
          <p:cNvSpPr/>
          <p:nvPr/>
        </p:nvSpPr>
        <p:spPr>
          <a:xfrm>
            <a:off x="2480067" y="145381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E3358742-8183-4A01-8C43-BEA46832C767}"/>
              </a:ext>
            </a:extLst>
          </p:cNvPr>
          <p:cNvSpPr/>
          <p:nvPr/>
        </p:nvSpPr>
        <p:spPr>
          <a:xfrm>
            <a:off x="3133893" y="145381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DF6B4E1C-DBF3-4AE8-9E38-972E19F48E6A}"/>
              </a:ext>
            </a:extLst>
          </p:cNvPr>
          <p:cNvSpPr/>
          <p:nvPr/>
        </p:nvSpPr>
        <p:spPr>
          <a:xfrm>
            <a:off x="2806980" y="145381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24E83900-7E03-4876-9694-B5B9E9A1CE9C}"/>
              </a:ext>
            </a:extLst>
          </p:cNvPr>
          <p:cNvSpPr/>
          <p:nvPr/>
        </p:nvSpPr>
        <p:spPr>
          <a:xfrm>
            <a:off x="3460806" y="145381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A4299E87-28BE-4362-A7AF-825EA2F122F8}"/>
              </a:ext>
            </a:extLst>
          </p:cNvPr>
          <p:cNvSpPr/>
          <p:nvPr/>
        </p:nvSpPr>
        <p:spPr>
          <a:xfrm>
            <a:off x="3787719" y="145381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DE434A44-2C45-42CC-A39F-3A534C300C21}"/>
              </a:ext>
            </a:extLst>
          </p:cNvPr>
          <p:cNvSpPr/>
          <p:nvPr/>
        </p:nvSpPr>
        <p:spPr>
          <a:xfrm>
            <a:off x="4441545" y="145381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12C5525C-4B9B-4FC4-A8A7-1126469162F1}"/>
              </a:ext>
            </a:extLst>
          </p:cNvPr>
          <p:cNvSpPr/>
          <p:nvPr/>
        </p:nvSpPr>
        <p:spPr>
          <a:xfrm>
            <a:off x="4114632" y="145381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9942A6DD-B7EA-41EA-96FF-BF1EACADDE9C}"/>
              </a:ext>
            </a:extLst>
          </p:cNvPr>
          <p:cNvSpPr/>
          <p:nvPr/>
        </p:nvSpPr>
        <p:spPr>
          <a:xfrm>
            <a:off x="4768455" y="145381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D6E19507-807F-4ACF-A702-011EEA98807A}"/>
              </a:ext>
            </a:extLst>
          </p:cNvPr>
          <p:cNvSpPr/>
          <p:nvPr/>
        </p:nvSpPr>
        <p:spPr>
          <a:xfrm>
            <a:off x="6299103" y="37977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8B7D8031-12AD-424E-912A-28552B8A2B81}"/>
              </a:ext>
            </a:extLst>
          </p:cNvPr>
          <p:cNvSpPr/>
          <p:nvPr/>
        </p:nvSpPr>
        <p:spPr>
          <a:xfrm>
            <a:off x="6952929" y="37977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70F9E9D4-68C2-4B5D-8719-4FB474EFCA78}"/>
              </a:ext>
            </a:extLst>
          </p:cNvPr>
          <p:cNvSpPr/>
          <p:nvPr/>
        </p:nvSpPr>
        <p:spPr>
          <a:xfrm>
            <a:off x="6626016" y="37977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8E2D9030-EAB6-4C1E-A301-E1A1F290DA53}"/>
              </a:ext>
            </a:extLst>
          </p:cNvPr>
          <p:cNvSpPr/>
          <p:nvPr/>
        </p:nvSpPr>
        <p:spPr>
          <a:xfrm>
            <a:off x="7279839" y="379777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7D586903-D1A1-4688-A2F4-7704CAA90A46}"/>
              </a:ext>
            </a:extLst>
          </p:cNvPr>
          <p:cNvSpPr/>
          <p:nvPr/>
        </p:nvSpPr>
        <p:spPr>
          <a:xfrm>
            <a:off x="5034825" y="146455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C978899E-B19A-47C4-A751-32F475C97D04}"/>
              </a:ext>
            </a:extLst>
          </p:cNvPr>
          <p:cNvSpPr/>
          <p:nvPr/>
        </p:nvSpPr>
        <p:spPr>
          <a:xfrm>
            <a:off x="5688651" y="146455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281982A3-C10E-4453-85CB-193F7653BD1F}"/>
              </a:ext>
            </a:extLst>
          </p:cNvPr>
          <p:cNvSpPr/>
          <p:nvPr/>
        </p:nvSpPr>
        <p:spPr>
          <a:xfrm>
            <a:off x="5361738" y="146455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85586B0B-1C2A-4E18-9C6F-B17EFA92295C}"/>
              </a:ext>
            </a:extLst>
          </p:cNvPr>
          <p:cNvSpPr/>
          <p:nvPr/>
        </p:nvSpPr>
        <p:spPr>
          <a:xfrm>
            <a:off x="6015561" y="1464550"/>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C7F7C79-EF7F-4051-87C1-D478E681ED05}"/>
              </a:ext>
            </a:extLst>
          </p:cNvPr>
          <p:cNvSpPr/>
          <p:nvPr/>
        </p:nvSpPr>
        <p:spPr>
          <a:xfrm>
            <a:off x="3175528" y="205913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81045B07-495C-49E6-8C5C-516F46266985}"/>
              </a:ext>
            </a:extLst>
          </p:cNvPr>
          <p:cNvSpPr/>
          <p:nvPr/>
        </p:nvSpPr>
        <p:spPr>
          <a:xfrm>
            <a:off x="3829354" y="205913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13AC5D8E-CD77-4CE3-B6FC-89B353EAB23E}"/>
              </a:ext>
            </a:extLst>
          </p:cNvPr>
          <p:cNvSpPr/>
          <p:nvPr/>
        </p:nvSpPr>
        <p:spPr>
          <a:xfrm>
            <a:off x="3502441" y="205913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68F9F8EC-DF16-4267-8263-7AE6868ED473}"/>
              </a:ext>
            </a:extLst>
          </p:cNvPr>
          <p:cNvSpPr/>
          <p:nvPr/>
        </p:nvSpPr>
        <p:spPr>
          <a:xfrm>
            <a:off x="4156267" y="205913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1773D0A6-DDCF-4C2A-8164-BE962C668EE7}"/>
              </a:ext>
            </a:extLst>
          </p:cNvPr>
          <p:cNvSpPr/>
          <p:nvPr/>
        </p:nvSpPr>
        <p:spPr>
          <a:xfrm>
            <a:off x="4483180" y="205913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0CBD2464-0459-473E-B538-BBA59DDE0292}"/>
              </a:ext>
            </a:extLst>
          </p:cNvPr>
          <p:cNvSpPr/>
          <p:nvPr/>
        </p:nvSpPr>
        <p:spPr>
          <a:xfrm>
            <a:off x="6399136" y="419702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CA1C3EB2-6EED-48C2-AA4F-6DE7697423CB}"/>
              </a:ext>
            </a:extLst>
          </p:cNvPr>
          <p:cNvSpPr/>
          <p:nvPr/>
        </p:nvSpPr>
        <p:spPr>
          <a:xfrm>
            <a:off x="6072223" y="419702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64BCB670-3833-4780-A56D-FFE64074C3A7}"/>
              </a:ext>
            </a:extLst>
          </p:cNvPr>
          <p:cNvSpPr/>
          <p:nvPr/>
        </p:nvSpPr>
        <p:spPr>
          <a:xfrm>
            <a:off x="6726046" y="4197025"/>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75635481-5973-4C56-A6D1-DBD0148FA5CB}"/>
              </a:ext>
            </a:extLst>
          </p:cNvPr>
          <p:cNvSpPr/>
          <p:nvPr/>
        </p:nvSpPr>
        <p:spPr>
          <a:xfrm>
            <a:off x="3173380" y="186379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6419C23D-BADF-41E1-816E-EB6B0774F871}"/>
              </a:ext>
            </a:extLst>
          </p:cNvPr>
          <p:cNvSpPr/>
          <p:nvPr/>
        </p:nvSpPr>
        <p:spPr>
          <a:xfrm>
            <a:off x="3827206" y="186379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56301DA5-1D53-48B4-BC8C-90745B369F31}"/>
              </a:ext>
            </a:extLst>
          </p:cNvPr>
          <p:cNvSpPr/>
          <p:nvPr/>
        </p:nvSpPr>
        <p:spPr>
          <a:xfrm>
            <a:off x="3500293" y="186379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B767B407-15BC-45A1-8FA8-ECFE13823C40}"/>
              </a:ext>
            </a:extLst>
          </p:cNvPr>
          <p:cNvSpPr/>
          <p:nvPr/>
        </p:nvSpPr>
        <p:spPr>
          <a:xfrm>
            <a:off x="4154119" y="186379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C40683D5-D6A9-444F-A48F-2DC722FBA381}"/>
              </a:ext>
            </a:extLst>
          </p:cNvPr>
          <p:cNvSpPr/>
          <p:nvPr/>
        </p:nvSpPr>
        <p:spPr>
          <a:xfrm>
            <a:off x="4481032" y="1863799"/>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3A3BC3F8-00FC-4C6E-AE1B-9764EF40DB17}"/>
              </a:ext>
            </a:extLst>
          </p:cNvPr>
          <p:cNvSpPr/>
          <p:nvPr/>
        </p:nvSpPr>
        <p:spPr>
          <a:xfrm>
            <a:off x="6396988" y="40016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F3F15B2B-2BEB-432B-A7DC-2A1A2B60E445}"/>
              </a:ext>
            </a:extLst>
          </p:cNvPr>
          <p:cNvSpPr/>
          <p:nvPr/>
        </p:nvSpPr>
        <p:spPr>
          <a:xfrm>
            <a:off x="6070075" y="40016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6F7B910C-E3E5-45AC-8E8E-1B7928812133}"/>
              </a:ext>
            </a:extLst>
          </p:cNvPr>
          <p:cNvSpPr/>
          <p:nvPr/>
        </p:nvSpPr>
        <p:spPr>
          <a:xfrm>
            <a:off x="6723898" y="4001692"/>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4AF9F9BD-BF9F-43CC-91F2-92C7F065315D}"/>
              </a:ext>
            </a:extLst>
          </p:cNvPr>
          <p:cNvSpPr/>
          <p:nvPr/>
        </p:nvSpPr>
        <p:spPr>
          <a:xfrm>
            <a:off x="6992416" y="420775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EB5C3F75-80F2-4A31-B456-715653C7AD30}"/>
              </a:ext>
            </a:extLst>
          </p:cNvPr>
          <p:cNvSpPr/>
          <p:nvPr/>
        </p:nvSpPr>
        <p:spPr>
          <a:xfrm>
            <a:off x="7646242" y="420775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008BF446-F0B4-41B7-9753-654B76942CBC}"/>
              </a:ext>
            </a:extLst>
          </p:cNvPr>
          <p:cNvSpPr/>
          <p:nvPr/>
        </p:nvSpPr>
        <p:spPr>
          <a:xfrm>
            <a:off x="7319329" y="420775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40C2E5C8-0787-4CAE-8701-DA4D32B8F778}"/>
              </a:ext>
            </a:extLst>
          </p:cNvPr>
          <p:cNvSpPr/>
          <p:nvPr/>
        </p:nvSpPr>
        <p:spPr>
          <a:xfrm>
            <a:off x="7973152" y="4207756"/>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170D9AC-D7BE-4D2B-B57C-75119EB5C172}"/>
              </a:ext>
            </a:extLst>
          </p:cNvPr>
          <p:cNvSpPr/>
          <p:nvPr/>
        </p:nvSpPr>
        <p:spPr>
          <a:xfrm>
            <a:off x="6990268" y="401242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07DAECFF-1B60-472B-A063-660F8E0212A9}"/>
              </a:ext>
            </a:extLst>
          </p:cNvPr>
          <p:cNvSpPr/>
          <p:nvPr/>
        </p:nvSpPr>
        <p:spPr>
          <a:xfrm>
            <a:off x="7644094" y="401242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36976A3F-82E3-482F-B6CF-684BB7F76175}"/>
              </a:ext>
            </a:extLst>
          </p:cNvPr>
          <p:cNvSpPr/>
          <p:nvPr/>
        </p:nvSpPr>
        <p:spPr>
          <a:xfrm>
            <a:off x="7317181" y="401242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F112390E-C4EC-4736-B11C-423F755165AC}"/>
              </a:ext>
            </a:extLst>
          </p:cNvPr>
          <p:cNvSpPr/>
          <p:nvPr/>
        </p:nvSpPr>
        <p:spPr>
          <a:xfrm>
            <a:off x="7971004" y="4012423"/>
            <a:ext cx="128786" cy="1287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6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3.7037E-6 L -0.04062 -0.07547 " pathEditMode="relative" rAng="0" ptsTypes="AA">
                                      <p:cBhvr>
                                        <p:cTn id="6" dur="2000" fill="hold"/>
                                        <p:tgtEl>
                                          <p:spTgt spid="32"/>
                                        </p:tgtEl>
                                        <p:attrNameLst>
                                          <p:attrName>ppt_x</p:attrName>
                                          <p:attrName>ppt_y</p:attrName>
                                        </p:attrNameLst>
                                      </p:cBhvr>
                                      <p:rCtr x="-2031" y="-3773"/>
                                    </p:animMotion>
                                  </p:childTnLst>
                                </p:cTn>
                              </p:par>
                              <p:par>
                                <p:cTn id="7" presetID="42" presetClass="path" presetSubtype="0" accel="50000" decel="50000" fill="hold" grpId="0" nodeType="withEffect">
                                  <p:stCondLst>
                                    <p:cond delay="0"/>
                                  </p:stCondLst>
                                  <p:childTnLst>
                                    <p:animMotion origin="layout" path="M 5.55556E-7 3.7037E-6 L -0.04913 -0.07547 " pathEditMode="relative" rAng="0" ptsTypes="AA">
                                      <p:cBhvr>
                                        <p:cTn id="8" dur="2000" fill="hold"/>
                                        <p:tgtEl>
                                          <p:spTgt spid="33"/>
                                        </p:tgtEl>
                                        <p:attrNameLst>
                                          <p:attrName>ppt_x</p:attrName>
                                          <p:attrName>ppt_y</p:attrName>
                                        </p:attrNameLst>
                                      </p:cBhvr>
                                      <p:rCtr x="-2465" y="-3773"/>
                                    </p:animMotion>
                                  </p:childTnLst>
                                </p:cTn>
                              </p:par>
                              <p:par>
                                <p:cTn id="9" presetID="42" presetClass="path" presetSubtype="0" accel="50000" decel="50000" fill="hold" grpId="0" nodeType="withEffect">
                                  <p:stCondLst>
                                    <p:cond delay="0"/>
                                  </p:stCondLst>
                                  <p:childTnLst>
                                    <p:animMotion origin="layout" path="M 2.77778E-6 3.7037E-6 L -0.02188 -0.07454 " pathEditMode="relative" rAng="0" ptsTypes="AA">
                                      <p:cBhvr>
                                        <p:cTn id="10" dur="2000" fill="hold"/>
                                        <p:tgtEl>
                                          <p:spTgt spid="34"/>
                                        </p:tgtEl>
                                        <p:attrNameLst>
                                          <p:attrName>ppt_x</p:attrName>
                                          <p:attrName>ppt_y</p:attrName>
                                        </p:attrNameLst>
                                      </p:cBhvr>
                                      <p:rCtr x="-1094" y="-3727"/>
                                    </p:animMotion>
                                  </p:childTnLst>
                                </p:cTn>
                              </p:par>
                              <p:par>
                                <p:cTn id="11" presetID="42" presetClass="path" presetSubtype="0" accel="50000" decel="50000" fill="hold" grpId="0" nodeType="withEffect">
                                  <p:stCondLst>
                                    <p:cond delay="0"/>
                                  </p:stCondLst>
                                  <p:childTnLst>
                                    <p:animMotion origin="layout" path="M 2.5E-6 3.7037E-6 L -0.04045 -0.08218 " pathEditMode="relative" rAng="0" ptsTypes="AA">
                                      <p:cBhvr>
                                        <p:cTn id="12" dur="2000" fill="hold"/>
                                        <p:tgtEl>
                                          <p:spTgt spid="35"/>
                                        </p:tgtEl>
                                        <p:attrNameLst>
                                          <p:attrName>ppt_x</p:attrName>
                                          <p:attrName>ppt_y</p:attrName>
                                        </p:attrNameLst>
                                      </p:cBhvr>
                                      <p:rCtr x="-2031" y="-4120"/>
                                    </p:animMotion>
                                  </p:childTnLst>
                                </p:cTn>
                              </p:par>
                              <p:par>
                                <p:cTn id="13" presetID="42" presetClass="path" presetSubtype="0" accel="50000" decel="50000" fill="hold" grpId="0" nodeType="withEffect">
                                  <p:stCondLst>
                                    <p:cond delay="0"/>
                                  </p:stCondLst>
                                  <p:childTnLst>
                                    <p:animMotion origin="layout" path="M 4.72222E-6 3.7037E-6 L 0.03298 -0.10533 " pathEditMode="relative" rAng="0" ptsTypes="AA">
                                      <p:cBhvr>
                                        <p:cTn id="14" dur="2000" fill="hold"/>
                                        <p:tgtEl>
                                          <p:spTgt spid="36"/>
                                        </p:tgtEl>
                                        <p:attrNameLst>
                                          <p:attrName>ppt_x</p:attrName>
                                          <p:attrName>ppt_y</p:attrName>
                                        </p:attrNameLst>
                                      </p:cBhvr>
                                      <p:rCtr x="1649" y="-5278"/>
                                    </p:animMotion>
                                  </p:childTnLst>
                                </p:cTn>
                              </p:par>
                              <p:par>
                                <p:cTn id="15" presetID="42" presetClass="path" presetSubtype="0" accel="50000" decel="50000" fill="hold" grpId="0" nodeType="withEffect">
                                  <p:stCondLst>
                                    <p:cond delay="0"/>
                                  </p:stCondLst>
                                  <p:childTnLst>
                                    <p:animMotion origin="layout" path="M -1.38889E-6 3.7037E-6 L -0.00469 -0.10834 " pathEditMode="relative" rAng="0" ptsTypes="AA">
                                      <p:cBhvr>
                                        <p:cTn id="16" dur="2000" fill="hold"/>
                                        <p:tgtEl>
                                          <p:spTgt spid="37"/>
                                        </p:tgtEl>
                                        <p:attrNameLst>
                                          <p:attrName>ppt_x</p:attrName>
                                          <p:attrName>ppt_y</p:attrName>
                                        </p:attrNameLst>
                                      </p:cBhvr>
                                      <p:rCtr x="-243" y="-5417"/>
                                    </p:animMotion>
                                  </p:childTnLst>
                                </p:cTn>
                              </p:par>
                              <p:par>
                                <p:cTn id="17" presetID="42" presetClass="path" presetSubtype="0" accel="50000" decel="50000" fill="hold" grpId="0" nodeType="withEffect">
                                  <p:stCondLst>
                                    <p:cond delay="0"/>
                                  </p:stCondLst>
                                  <p:childTnLst>
                                    <p:animMotion origin="layout" path="M 8.33333E-7 3.7037E-6 L -0.04045 -0.10533 " pathEditMode="relative" rAng="0" ptsTypes="AA">
                                      <p:cBhvr>
                                        <p:cTn id="18" dur="2000" fill="hold"/>
                                        <p:tgtEl>
                                          <p:spTgt spid="38"/>
                                        </p:tgtEl>
                                        <p:attrNameLst>
                                          <p:attrName>ppt_x</p:attrName>
                                          <p:attrName>ppt_y</p:attrName>
                                        </p:attrNameLst>
                                      </p:cBhvr>
                                      <p:rCtr x="-2031" y="-5278"/>
                                    </p:animMotion>
                                  </p:childTnLst>
                                </p:cTn>
                              </p:par>
                              <p:par>
                                <p:cTn id="19" presetID="42" presetClass="path" presetSubtype="0" accel="50000" decel="50000" fill="hold" grpId="0" nodeType="withEffect">
                                  <p:stCondLst>
                                    <p:cond delay="0"/>
                                  </p:stCondLst>
                                  <p:childTnLst>
                                    <p:animMotion origin="layout" path="M 3.88889E-6 -4.07407E-6 L 0.00104 -0.05509 " pathEditMode="relative" rAng="0" ptsTypes="AA">
                                      <p:cBhvr>
                                        <p:cTn id="20" dur="2000" fill="hold"/>
                                        <p:tgtEl>
                                          <p:spTgt spid="40"/>
                                        </p:tgtEl>
                                        <p:attrNameLst>
                                          <p:attrName>ppt_x</p:attrName>
                                          <p:attrName>ppt_y</p:attrName>
                                        </p:attrNameLst>
                                      </p:cBhvr>
                                      <p:rCtr x="52" y="-2755"/>
                                    </p:animMotion>
                                  </p:childTnLst>
                                </p:cTn>
                              </p:par>
                              <p:par>
                                <p:cTn id="21" presetID="42" presetClass="path" presetSubtype="0" accel="50000" decel="50000" fill="hold" grpId="0" nodeType="withEffect">
                                  <p:stCondLst>
                                    <p:cond delay="0"/>
                                  </p:stCondLst>
                                  <p:childTnLst>
                                    <p:animMotion origin="layout" path="M -2.22222E-6 -4.07407E-6 L -0.03472 -0.0537 " pathEditMode="relative" rAng="0" ptsTypes="AA">
                                      <p:cBhvr>
                                        <p:cTn id="22" dur="2000" fill="hold"/>
                                        <p:tgtEl>
                                          <p:spTgt spid="41"/>
                                        </p:tgtEl>
                                        <p:attrNameLst>
                                          <p:attrName>ppt_x</p:attrName>
                                          <p:attrName>ppt_y</p:attrName>
                                        </p:attrNameLst>
                                      </p:cBhvr>
                                      <p:rCtr x="-1736" y="-2685"/>
                                    </p:animMotion>
                                  </p:childTnLst>
                                </p:cTn>
                              </p:par>
                              <p:par>
                                <p:cTn id="23" presetID="42" presetClass="path" presetSubtype="0" accel="50000" decel="50000" fill="hold" grpId="0" nodeType="withEffect">
                                  <p:stCondLst>
                                    <p:cond delay="0"/>
                                  </p:stCondLst>
                                  <p:childTnLst>
                                    <p:animMotion origin="layout" path="M 0 -4.07407E-6 L -0.06441 -0.04699 " pathEditMode="relative" rAng="0" ptsTypes="AA">
                                      <p:cBhvr>
                                        <p:cTn id="24" dur="2000" fill="hold"/>
                                        <p:tgtEl>
                                          <p:spTgt spid="42"/>
                                        </p:tgtEl>
                                        <p:attrNameLst>
                                          <p:attrName>ppt_x</p:attrName>
                                          <p:attrName>ppt_y</p:attrName>
                                        </p:attrNameLst>
                                      </p:cBhvr>
                                      <p:rCtr x="-3229" y="-2361"/>
                                    </p:animMotion>
                                  </p:childTnLst>
                                </p:cTn>
                              </p:par>
                              <p:par>
                                <p:cTn id="25" presetID="42" presetClass="path" presetSubtype="0" accel="50000" decel="50000" fill="hold" grpId="0" nodeType="withEffect">
                                  <p:stCondLst>
                                    <p:cond delay="0"/>
                                  </p:stCondLst>
                                  <p:childTnLst>
                                    <p:animMotion origin="layout" path="M -3.88889E-6 -4.07407E-6 L -0.00677 -0.08148 " pathEditMode="relative" rAng="0" ptsTypes="AA">
                                      <p:cBhvr>
                                        <p:cTn id="26" dur="2000" fill="hold"/>
                                        <p:tgtEl>
                                          <p:spTgt spid="43"/>
                                        </p:tgtEl>
                                        <p:attrNameLst>
                                          <p:attrName>ppt_x</p:attrName>
                                          <p:attrName>ppt_y</p:attrName>
                                        </p:attrNameLst>
                                      </p:cBhvr>
                                      <p:rCtr x="-347" y="-4074"/>
                                    </p:animMotion>
                                  </p:childTnLst>
                                </p:cTn>
                              </p:par>
                              <p:par>
                                <p:cTn id="27" presetID="42" presetClass="path" presetSubtype="0" accel="50000" decel="50000" fill="hold" grpId="0" nodeType="withEffect">
                                  <p:stCondLst>
                                    <p:cond delay="0"/>
                                  </p:stCondLst>
                                  <p:childTnLst>
                                    <p:animMotion origin="layout" path="M -1.66667E-6 -4.07407E-6 L 0.0007 -0.05301 " pathEditMode="relative" rAng="0" ptsTypes="AA">
                                      <p:cBhvr>
                                        <p:cTn id="28" dur="2000" fill="hold"/>
                                        <p:tgtEl>
                                          <p:spTgt spid="44"/>
                                        </p:tgtEl>
                                        <p:attrNameLst>
                                          <p:attrName>ppt_x</p:attrName>
                                          <p:attrName>ppt_y</p:attrName>
                                        </p:attrNameLst>
                                      </p:cBhvr>
                                      <p:rCtr x="35" y="-2662"/>
                                    </p:animMotion>
                                  </p:childTnLst>
                                </p:cTn>
                              </p:par>
                              <p:par>
                                <p:cTn id="29" presetID="42" presetClass="path" presetSubtype="0" accel="50000" decel="50000" fill="hold" grpId="0" nodeType="withEffect">
                                  <p:stCondLst>
                                    <p:cond delay="0"/>
                                  </p:stCondLst>
                                  <p:childTnLst>
                                    <p:animMotion origin="layout" path="M 2.22222E-6 -4.07407E-6 L -0.03507 -0.0537 " pathEditMode="relative" rAng="0" ptsTypes="AA">
                                      <p:cBhvr>
                                        <p:cTn id="30" dur="2000" fill="hold"/>
                                        <p:tgtEl>
                                          <p:spTgt spid="45"/>
                                        </p:tgtEl>
                                        <p:attrNameLst>
                                          <p:attrName>ppt_x</p:attrName>
                                          <p:attrName>ppt_y</p:attrName>
                                        </p:attrNameLst>
                                      </p:cBhvr>
                                      <p:rCtr x="-1753" y="-2685"/>
                                    </p:animMotion>
                                  </p:childTnLst>
                                </p:cTn>
                              </p:par>
                              <p:par>
                                <p:cTn id="31" presetID="42" presetClass="path" presetSubtype="0" accel="50000" decel="50000" fill="hold" grpId="0" nodeType="withEffect">
                                  <p:stCondLst>
                                    <p:cond delay="0"/>
                                  </p:stCondLst>
                                  <p:childTnLst>
                                    <p:animMotion origin="layout" path="M 4.44444E-6 -4.07407E-6 L -0.0783 -0.0537 " pathEditMode="relative" rAng="0" ptsTypes="AA">
                                      <p:cBhvr>
                                        <p:cTn id="32" dur="2000" fill="hold"/>
                                        <p:tgtEl>
                                          <p:spTgt spid="46"/>
                                        </p:tgtEl>
                                        <p:attrNameLst>
                                          <p:attrName>ppt_x</p:attrName>
                                          <p:attrName>ppt_y</p:attrName>
                                        </p:attrNameLst>
                                      </p:cBhvr>
                                      <p:rCtr x="-3924" y="-2685"/>
                                    </p:animMotion>
                                  </p:childTnLst>
                                </p:cTn>
                              </p:par>
                              <p:par>
                                <p:cTn id="33" presetID="42" presetClass="path" presetSubtype="0" accel="50000" decel="50000" fill="hold" grpId="0" nodeType="withEffect">
                                  <p:stCondLst>
                                    <p:cond delay="0"/>
                                  </p:stCondLst>
                                  <p:childTnLst>
                                    <p:animMotion origin="layout" path="M 4.16667E-6 4.81481E-6 L -0.02882 -0.07686 " pathEditMode="relative" rAng="0" ptsTypes="AA">
                                      <p:cBhvr>
                                        <p:cTn id="34" dur="2000" fill="hold"/>
                                        <p:tgtEl>
                                          <p:spTgt spid="47"/>
                                        </p:tgtEl>
                                        <p:attrNameLst>
                                          <p:attrName>ppt_x</p:attrName>
                                          <p:attrName>ppt_y</p:attrName>
                                        </p:attrNameLst>
                                      </p:cBhvr>
                                      <p:rCtr x="-1441" y="-3843"/>
                                    </p:animMotion>
                                  </p:childTnLst>
                                </p:cTn>
                              </p:par>
                              <p:par>
                                <p:cTn id="35" presetID="42" presetClass="path" presetSubtype="0" accel="50000" decel="50000" fill="hold" grpId="0" nodeType="withEffect">
                                  <p:stCondLst>
                                    <p:cond delay="0"/>
                                  </p:stCondLst>
                                  <p:childTnLst>
                                    <p:animMotion origin="layout" path="M 2.77778E-7 4.81481E-6 L -0.00486 -0.09352 " pathEditMode="relative" rAng="0" ptsTypes="AA">
                                      <p:cBhvr>
                                        <p:cTn id="36" dur="2000" fill="hold"/>
                                        <p:tgtEl>
                                          <p:spTgt spid="49"/>
                                        </p:tgtEl>
                                        <p:attrNameLst>
                                          <p:attrName>ppt_x</p:attrName>
                                          <p:attrName>ppt_y</p:attrName>
                                        </p:attrNameLst>
                                      </p:cBhvr>
                                      <p:rCtr x="-243" y="-4676"/>
                                    </p:animMotion>
                                  </p:childTnLst>
                                </p:cTn>
                              </p:par>
                              <p:par>
                                <p:cTn id="37" presetID="42" presetClass="path" presetSubtype="0" accel="50000" decel="50000" fill="hold" grpId="0" nodeType="withEffect">
                                  <p:stCondLst>
                                    <p:cond delay="0"/>
                                  </p:stCondLst>
                                  <p:childTnLst>
                                    <p:animMotion origin="layout" path="M -2.22222E-6 -2.96296E-6 L 0.10052 -0.05277 " pathEditMode="relative" rAng="0" ptsTypes="AA">
                                      <p:cBhvr>
                                        <p:cTn id="38" dur="2000" fill="hold"/>
                                        <p:tgtEl>
                                          <p:spTgt spid="51"/>
                                        </p:tgtEl>
                                        <p:attrNameLst>
                                          <p:attrName>ppt_x</p:attrName>
                                          <p:attrName>ppt_y</p:attrName>
                                        </p:attrNameLst>
                                      </p:cBhvr>
                                      <p:rCtr x="5017" y="-2639"/>
                                    </p:animMotion>
                                  </p:childTnLst>
                                </p:cTn>
                              </p:par>
                              <p:par>
                                <p:cTn id="39" presetID="42" presetClass="path" presetSubtype="0" accel="50000" decel="50000" fill="hold" grpId="0" nodeType="withEffect">
                                  <p:stCondLst>
                                    <p:cond delay="0"/>
                                  </p:stCondLst>
                                  <p:childTnLst>
                                    <p:animMotion origin="layout" path="M 3.88889E-6 -2.96296E-6 L 0.02899 -0.05277 " pathEditMode="relative" rAng="0" ptsTypes="AA">
                                      <p:cBhvr>
                                        <p:cTn id="40" dur="2000" fill="hold"/>
                                        <p:tgtEl>
                                          <p:spTgt spid="53"/>
                                        </p:tgtEl>
                                        <p:attrNameLst>
                                          <p:attrName>ppt_x</p:attrName>
                                          <p:attrName>ppt_y</p:attrName>
                                        </p:attrNameLst>
                                      </p:cBhvr>
                                      <p:rCtr x="1441" y="-263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2.22222E-6 0 L -0.00191 0.0294 " pathEditMode="relative" rAng="0" ptsTypes="AA">
                                      <p:cBhvr>
                                        <p:cTn id="44" dur="2000" fill="hold"/>
                                        <p:tgtEl>
                                          <p:spTgt spid="55"/>
                                        </p:tgtEl>
                                        <p:attrNameLst>
                                          <p:attrName>ppt_x</p:attrName>
                                          <p:attrName>ppt_y</p:attrName>
                                        </p:attrNameLst>
                                      </p:cBhvr>
                                      <p:rCtr x="677" y="2431"/>
                                    </p:animMotion>
                                  </p:childTnLst>
                                </p:cTn>
                              </p:par>
                              <p:par>
                                <p:cTn id="45" presetID="42" presetClass="path" presetSubtype="0" accel="50000" decel="50000" fill="hold" grpId="0" nodeType="withEffect">
                                  <p:stCondLst>
                                    <p:cond delay="0"/>
                                  </p:stCondLst>
                                  <p:childTnLst>
                                    <p:animMotion origin="layout" path="M 0 0 L -0.06858 0.08125 " pathEditMode="relative" rAng="0" ptsTypes="AA">
                                      <p:cBhvr>
                                        <p:cTn id="46" dur="2000" fill="hold"/>
                                        <p:tgtEl>
                                          <p:spTgt spid="56"/>
                                        </p:tgtEl>
                                        <p:attrNameLst>
                                          <p:attrName>ppt_x</p:attrName>
                                          <p:attrName>ppt_y</p:attrName>
                                        </p:attrNameLst>
                                      </p:cBhvr>
                                      <p:rCtr x="-3438" y="4051"/>
                                    </p:animMotion>
                                  </p:childTnLst>
                                </p:cTn>
                              </p:par>
                              <p:par>
                                <p:cTn id="47" presetID="42" presetClass="path" presetSubtype="0" accel="50000" decel="50000" fill="hold" grpId="0" nodeType="withEffect">
                                  <p:stCondLst>
                                    <p:cond delay="0"/>
                                  </p:stCondLst>
                                  <p:childTnLst>
                                    <p:animMotion origin="layout" path="M 3.88889E-6 0 L -0.03767 0.0294 " pathEditMode="relative" rAng="0" ptsTypes="AA">
                                      <p:cBhvr>
                                        <p:cTn id="48" dur="2000" fill="hold"/>
                                        <p:tgtEl>
                                          <p:spTgt spid="57"/>
                                        </p:tgtEl>
                                        <p:attrNameLst>
                                          <p:attrName>ppt_x</p:attrName>
                                          <p:attrName>ppt_y</p:attrName>
                                        </p:attrNameLst>
                                      </p:cBhvr>
                                      <p:rCtr x="-1111" y="3218"/>
                                    </p:animMotion>
                                  </p:childTnLst>
                                </p:cTn>
                              </p:par>
                              <p:par>
                                <p:cTn id="49" presetID="42" presetClass="path" presetSubtype="0" accel="50000" decel="50000" fill="hold" grpId="0" nodeType="withEffect">
                                  <p:stCondLst>
                                    <p:cond delay="0"/>
                                  </p:stCondLst>
                                  <p:childTnLst>
                                    <p:animMotion origin="layout" path="M -3.88889E-6 0 L -0.03767 0.0294 " pathEditMode="relative" rAng="0" ptsTypes="AA">
                                      <p:cBhvr>
                                        <p:cTn id="50" dur="2000" fill="hold"/>
                                        <p:tgtEl>
                                          <p:spTgt spid="58"/>
                                        </p:tgtEl>
                                        <p:attrNameLst>
                                          <p:attrName>ppt_x</p:attrName>
                                          <p:attrName>ppt_y</p:attrName>
                                        </p:attrNameLst>
                                      </p:cBhvr>
                                      <p:rCtr x="-1111" y="2894"/>
                                    </p:animMotion>
                                  </p:childTnLst>
                                </p:cTn>
                              </p:par>
                              <p:par>
                                <p:cTn id="51" presetID="42" presetClass="path" presetSubtype="0" accel="50000" decel="50000" fill="hold" grpId="0" nodeType="withEffect">
                                  <p:stCondLst>
                                    <p:cond delay="0"/>
                                  </p:stCondLst>
                                  <p:childTnLst>
                                    <p:animMotion origin="layout" path="M -4.16667E-6 0 L -0.00174 0.02939 " pathEditMode="relative" rAng="0" ptsTypes="AA">
                                      <p:cBhvr>
                                        <p:cTn id="52" dur="2000" fill="hold"/>
                                        <p:tgtEl>
                                          <p:spTgt spid="59"/>
                                        </p:tgtEl>
                                        <p:attrNameLst>
                                          <p:attrName>ppt_x</p:attrName>
                                          <p:attrName>ppt_y</p:attrName>
                                        </p:attrNameLst>
                                      </p:cBhvr>
                                      <p:rCtr x="1215" y="3542"/>
                                    </p:animMotion>
                                  </p:childTnLst>
                                </p:cTn>
                              </p:par>
                              <p:par>
                                <p:cTn id="53" presetID="42" presetClass="path" presetSubtype="0" accel="50000" decel="50000" fill="hold" grpId="0" nodeType="withEffect">
                                  <p:stCondLst>
                                    <p:cond delay="0"/>
                                  </p:stCondLst>
                                  <p:childTnLst>
                                    <p:animMotion origin="layout" path="M -1.94444E-6 0 L -0.00191 0.0294 " pathEditMode="relative" rAng="0" ptsTypes="AA">
                                      <p:cBhvr>
                                        <p:cTn id="54" dur="2000" fill="hold"/>
                                        <p:tgtEl>
                                          <p:spTgt spid="60"/>
                                        </p:tgtEl>
                                        <p:attrNameLst>
                                          <p:attrName>ppt_x</p:attrName>
                                          <p:attrName>ppt_y</p:attrName>
                                        </p:attrNameLst>
                                      </p:cBhvr>
                                      <p:rCtr x="-1215" y="2199"/>
                                    </p:animMotion>
                                  </p:childTnLst>
                                </p:cTn>
                              </p:par>
                              <p:par>
                                <p:cTn id="55" presetID="42" presetClass="path" presetSubtype="0" accel="50000" decel="50000" fill="hold" grpId="0" nodeType="withEffect">
                                  <p:stCondLst>
                                    <p:cond delay="0"/>
                                  </p:stCondLst>
                                  <p:childTnLst>
                                    <p:animMotion origin="layout" path="M 1.94444E-6 0 L -0.01441 0.08148 " pathEditMode="relative" rAng="0" ptsTypes="AA">
                                      <p:cBhvr>
                                        <p:cTn id="56" dur="2000" fill="hold"/>
                                        <p:tgtEl>
                                          <p:spTgt spid="61"/>
                                        </p:tgtEl>
                                        <p:attrNameLst>
                                          <p:attrName>ppt_x</p:attrName>
                                          <p:attrName>ppt_y</p:attrName>
                                        </p:attrNameLst>
                                      </p:cBhvr>
                                      <p:rCtr x="-729" y="4074"/>
                                    </p:animMotion>
                                  </p:childTnLst>
                                </p:cTn>
                              </p:par>
                              <p:par>
                                <p:cTn id="57" presetID="42" presetClass="path" presetSubtype="0" accel="50000" decel="50000" fill="hold" grpId="0" nodeType="withEffect">
                                  <p:stCondLst>
                                    <p:cond delay="0"/>
                                  </p:stCondLst>
                                  <p:childTnLst>
                                    <p:animMotion origin="layout" path="M 4.16667E-6 0 L -0.00191 0.0294 " pathEditMode="relative" rAng="0" ptsTypes="AA">
                                      <p:cBhvr>
                                        <p:cTn id="58" dur="2000" fill="hold"/>
                                        <p:tgtEl>
                                          <p:spTgt spid="62"/>
                                        </p:tgtEl>
                                        <p:attrNameLst>
                                          <p:attrName>ppt_x</p:attrName>
                                          <p:attrName>ppt_y</p:attrName>
                                        </p:attrNameLst>
                                      </p:cBhvr>
                                      <p:rCtr x="694" y="2269"/>
                                    </p:animMotion>
                                  </p:childTnLst>
                                </p:cTn>
                              </p:par>
                              <p:par>
                                <p:cTn id="59" presetID="42" presetClass="path" presetSubtype="0" accel="50000" decel="50000" fill="hold" grpId="0" nodeType="withEffect">
                                  <p:stCondLst>
                                    <p:cond delay="0"/>
                                  </p:stCondLst>
                                  <p:childTnLst>
                                    <p:animMotion origin="layout" path="M 5E-6 2.22222E-6 L -0.00157 0.05787 " pathEditMode="relative" rAng="0" ptsTypes="AA">
                                      <p:cBhvr>
                                        <p:cTn id="60" dur="2000" fill="hold"/>
                                        <p:tgtEl>
                                          <p:spTgt spid="63"/>
                                        </p:tgtEl>
                                        <p:attrNameLst>
                                          <p:attrName>ppt_x</p:attrName>
                                          <p:attrName>ppt_y</p:attrName>
                                        </p:attrNameLst>
                                      </p:cBhvr>
                                      <p:rCtr x="694" y="4468"/>
                                    </p:animMotion>
                                  </p:childTnLst>
                                </p:cTn>
                              </p:par>
                              <p:par>
                                <p:cTn id="61" presetID="42" presetClass="path" presetSubtype="0" accel="50000" decel="50000" fill="hold" grpId="0" nodeType="withEffect">
                                  <p:stCondLst>
                                    <p:cond delay="0"/>
                                  </p:stCondLst>
                                  <p:childTnLst>
                                    <p:animMotion origin="layout" path="M -2.77778E-6 2.22222E-6 L -0.00156 0.05787 " pathEditMode="relative" rAng="0" ptsTypes="AA">
                                      <p:cBhvr>
                                        <p:cTn id="62" dur="2000" fill="hold"/>
                                        <p:tgtEl>
                                          <p:spTgt spid="64"/>
                                        </p:tgtEl>
                                        <p:attrNameLst>
                                          <p:attrName>ppt_x</p:attrName>
                                          <p:attrName>ppt_y</p:attrName>
                                        </p:attrNameLst>
                                      </p:cBhvr>
                                      <p:rCtr x="990" y="4028"/>
                                    </p:animMotion>
                                  </p:childTnLst>
                                </p:cTn>
                              </p:par>
                              <p:par>
                                <p:cTn id="63" presetID="42" presetClass="path" presetSubtype="0" accel="50000" decel="50000" fill="hold" grpId="0" nodeType="withEffect">
                                  <p:stCondLst>
                                    <p:cond delay="0"/>
                                  </p:stCondLst>
                                  <p:childTnLst>
                                    <p:animMotion origin="layout" path="M 1.11111E-6 2.22222E-6 L 0.0342 0.05787 " pathEditMode="relative" rAng="0" ptsTypes="AA">
                                      <p:cBhvr>
                                        <p:cTn id="64" dur="2000" fill="hold"/>
                                        <p:tgtEl>
                                          <p:spTgt spid="65"/>
                                        </p:tgtEl>
                                        <p:attrNameLst>
                                          <p:attrName>ppt_x</p:attrName>
                                          <p:attrName>ppt_y</p:attrName>
                                        </p:attrNameLst>
                                      </p:cBhvr>
                                      <p:rCtr x="903" y="3773"/>
                                    </p:animMotion>
                                  </p:childTnLst>
                                </p:cTn>
                              </p:par>
                              <p:par>
                                <p:cTn id="65" presetID="42" presetClass="path" presetSubtype="0" accel="50000" decel="50000" fill="hold" grpId="0" nodeType="withEffect">
                                  <p:stCondLst>
                                    <p:cond delay="0"/>
                                  </p:stCondLst>
                                  <p:childTnLst>
                                    <p:animMotion origin="layout" path="M 3.33333E-6 2.22222E-6 L -0.00608 0.10995 " pathEditMode="relative" rAng="0" ptsTypes="AA">
                                      <p:cBhvr>
                                        <p:cTn id="66" dur="2000" fill="hold"/>
                                        <p:tgtEl>
                                          <p:spTgt spid="66"/>
                                        </p:tgtEl>
                                        <p:attrNameLst>
                                          <p:attrName>ppt_x</p:attrName>
                                          <p:attrName>ppt_y</p:attrName>
                                        </p:attrNameLst>
                                      </p:cBhvr>
                                      <p:rCtr x="-313" y="5486"/>
                                    </p:animMotion>
                                  </p:childTnLst>
                                </p:cTn>
                              </p:par>
                              <p:par>
                                <p:cTn id="67" presetID="42" presetClass="path" presetSubtype="0" accel="50000" decel="50000" fill="hold" grpId="0" nodeType="withEffect">
                                  <p:stCondLst>
                                    <p:cond delay="0"/>
                                  </p:stCondLst>
                                  <p:childTnLst>
                                    <p:animMotion origin="layout" path="M -5.55556E-7 2.22222E-6 L -0.03733 0.05787 " pathEditMode="relative" rAng="0" ptsTypes="AA">
                                      <p:cBhvr>
                                        <p:cTn id="68" dur="2000" fill="hold"/>
                                        <p:tgtEl>
                                          <p:spTgt spid="67"/>
                                        </p:tgtEl>
                                        <p:attrNameLst>
                                          <p:attrName>ppt_x</p:attrName>
                                          <p:attrName>ppt_y</p:attrName>
                                        </p:attrNameLst>
                                      </p:cBhvr>
                                      <p:rCtr x="-1302" y="4931"/>
                                    </p:animMotion>
                                  </p:childTnLst>
                                </p:cTn>
                              </p:par>
                              <p:par>
                                <p:cTn id="69" presetID="42" presetClass="path" presetSubtype="0" accel="50000" decel="50000" fill="hold" grpId="0" nodeType="withEffect">
                                  <p:stCondLst>
                                    <p:cond delay="0"/>
                                  </p:stCondLst>
                                  <p:childTnLst>
                                    <p:animMotion origin="layout" path="M 1.66667E-6 2.22222E-6 L 0.00017 0.02847 " pathEditMode="relative" rAng="0" ptsTypes="AA">
                                      <p:cBhvr>
                                        <p:cTn id="70" dur="2000" fill="hold"/>
                                        <p:tgtEl>
                                          <p:spTgt spid="68"/>
                                        </p:tgtEl>
                                        <p:attrNameLst>
                                          <p:attrName>ppt_x</p:attrName>
                                          <p:attrName>ppt_y</p:attrName>
                                        </p:attrNameLst>
                                      </p:cBhvr>
                                      <p:rCtr x="608" y="2685"/>
                                    </p:animMotion>
                                  </p:childTnLst>
                                </p:cTn>
                              </p:par>
                              <p:par>
                                <p:cTn id="71" presetID="42" presetClass="path" presetSubtype="0" accel="50000" decel="50000" fill="hold" grpId="0" nodeType="withEffect">
                                  <p:stCondLst>
                                    <p:cond delay="0"/>
                                  </p:stCondLst>
                                  <p:childTnLst>
                                    <p:animMotion origin="layout" path="M -4.44444E-6 2.22222E-6 L 0.0073 0.10995 " pathEditMode="relative" rAng="0" ptsTypes="AA">
                                      <p:cBhvr>
                                        <p:cTn id="72" dur="2000" fill="hold"/>
                                        <p:tgtEl>
                                          <p:spTgt spid="69"/>
                                        </p:tgtEl>
                                        <p:attrNameLst>
                                          <p:attrName>ppt_x</p:attrName>
                                          <p:attrName>ppt_y</p:attrName>
                                        </p:attrNameLst>
                                      </p:cBhvr>
                                      <p:rCtr x="365" y="5486"/>
                                    </p:animMotion>
                                  </p:childTnLst>
                                </p:cTn>
                              </p:par>
                              <p:par>
                                <p:cTn id="73" presetID="42" presetClass="path" presetSubtype="0" accel="50000" decel="50000" fill="hold" grpId="0" nodeType="withEffect">
                                  <p:stCondLst>
                                    <p:cond delay="0"/>
                                  </p:stCondLst>
                                  <p:childTnLst>
                                    <p:animMotion origin="layout" path="M -2.22222E-6 2.22222E-6 L -0.03559 0.02847 " pathEditMode="relative" rAng="0" ptsTypes="AA">
                                      <p:cBhvr>
                                        <p:cTn id="74" dur="2000" fill="hold"/>
                                        <p:tgtEl>
                                          <p:spTgt spid="70"/>
                                        </p:tgtEl>
                                        <p:attrNameLst>
                                          <p:attrName>ppt_x</p:attrName>
                                          <p:attrName>ppt_y</p:attrName>
                                        </p:attrNameLst>
                                      </p:cBhvr>
                                      <p:rCtr x="-990" y="2986"/>
                                    </p:animMotion>
                                  </p:childTnLst>
                                </p:cTn>
                              </p:par>
                              <p:par>
                                <p:cTn id="75" presetID="42" presetClass="path" presetSubtype="0" accel="50000" decel="50000" fill="hold" grpId="0" nodeType="withEffect">
                                  <p:stCondLst>
                                    <p:cond delay="0"/>
                                  </p:stCondLst>
                                  <p:childTnLst>
                                    <p:animMotion origin="layout" path="M -2.5E-6 -3.7037E-7 L 2.22222E-6 2.59259E-6 " pathEditMode="relative" rAng="0" ptsTypes="AA">
                                      <p:cBhvr>
                                        <p:cTn id="76" dur="2000" fill="hold"/>
                                        <p:tgtEl>
                                          <p:spTgt spid="71"/>
                                        </p:tgtEl>
                                        <p:attrNameLst>
                                          <p:attrName>ppt_x</p:attrName>
                                          <p:attrName>ppt_y</p:attrName>
                                        </p:attrNameLst>
                                      </p:cBhvr>
                                      <p:rCtr x="677" y="1227"/>
                                    </p:animMotion>
                                  </p:childTnLst>
                                </p:cTn>
                              </p:par>
                              <p:par>
                                <p:cTn id="77" presetID="42" presetClass="path" presetSubtype="0" accel="50000" decel="50000" fill="hold" grpId="0" nodeType="withEffect">
                                  <p:stCondLst>
                                    <p:cond delay="0"/>
                                  </p:stCondLst>
                                  <p:childTnLst>
                                    <p:animMotion origin="layout" path="M -2.77778E-7 -3.7037E-7 L -0.00191 0.02939 " pathEditMode="relative" rAng="0" ptsTypes="AA">
                                      <p:cBhvr>
                                        <p:cTn id="78" dur="2000" fill="hold"/>
                                        <p:tgtEl>
                                          <p:spTgt spid="72"/>
                                        </p:tgtEl>
                                        <p:attrNameLst>
                                          <p:attrName>ppt_x</p:attrName>
                                          <p:attrName>ppt_y</p:attrName>
                                        </p:attrNameLst>
                                      </p:cBhvr>
                                      <p:rCtr x="-1024" y="2986"/>
                                    </p:animMotion>
                                  </p:childTnLst>
                                </p:cTn>
                              </p:par>
                              <p:par>
                                <p:cTn id="79" presetID="42" presetClass="path" presetSubtype="0" accel="50000" decel="50000" fill="hold" grpId="0" nodeType="withEffect">
                                  <p:stCondLst>
                                    <p:cond delay="0"/>
                                  </p:stCondLst>
                                  <p:childTnLst>
                                    <p:animMotion origin="layout" path="M 3.61111E-6 -3.7037E-7 L -0.04896 0.07824 " pathEditMode="relative" rAng="0" ptsTypes="AA">
                                      <p:cBhvr>
                                        <p:cTn id="80" dur="2000" fill="hold"/>
                                        <p:tgtEl>
                                          <p:spTgt spid="73"/>
                                        </p:tgtEl>
                                        <p:attrNameLst>
                                          <p:attrName>ppt_x</p:attrName>
                                          <p:attrName>ppt_y</p:attrName>
                                        </p:attrNameLst>
                                      </p:cBhvr>
                                      <p:rCtr x="-2448" y="3912"/>
                                    </p:animMotion>
                                  </p:childTnLst>
                                </p:cTn>
                              </p:par>
                              <p:par>
                                <p:cTn id="81" presetID="42" presetClass="path" presetSubtype="0" accel="50000" decel="50000" fill="hold" grpId="0" nodeType="withEffect">
                                  <p:stCondLst>
                                    <p:cond delay="0"/>
                                  </p:stCondLst>
                                  <p:childTnLst>
                                    <p:animMotion origin="layout" path="M -4.16667E-6 -3.7037E-7 L -0.03767 0.0294 " pathEditMode="relative" rAng="0" ptsTypes="AA">
                                      <p:cBhvr>
                                        <p:cTn id="82" dur="2000" fill="hold"/>
                                        <p:tgtEl>
                                          <p:spTgt spid="74"/>
                                        </p:tgtEl>
                                        <p:attrNameLst>
                                          <p:attrName>ppt_x</p:attrName>
                                          <p:attrName>ppt_y</p:attrName>
                                        </p:attrNameLst>
                                      </p:cBhvr>
                                      <p:rCtr x="-1024" y="2639"/>
                                    </p:animMotion>
                                  </p:childTnLst>
                                </p:cTn>
                              </p:par>
                              <p:par>
                                <p:cTn id="83" presetID="42" presetClass="path" presetSubtype="0" accel="50000" decel="50000" fill="hold" grpId="0" nodeType="withEffect">
                                  <p:stCondLst>
                                    <p:cond delay="0"/>
                                  </p:stCondLst>
                                  <p:childTnLst>
                                    <p:animMotion origin="layout" path="M 1.11111E-6 1.85185E-6 L 3.61111E-6 2.96296E-6 " pathEditMode="relative" rAng="0" ptsTypes="AA">
                                      <p:cBhvr>
                                        <p:cTn id="84" dur="2000" fill="hold"/>
                                        <p:tgtEl>
                                          <p:spTgt spid="75"/>
                                        </p:tgtEl>
                                        <p:attrNameLst>
                                          <p:attrName>ppt_x</p:attrName>
                                          <p:attrName>ppt_y</p:attrName>
                                        </p:attrNameLst>
                                      </p:cBhvr>
                                      <p:rCtr x="-712" y="1944"/>
                                    </p:animMotion>
                                  </p:childTnLst>
                                </p:cTn>
                              </p:par>
                              <p:par>
                                <p:cTn id="85" presetID="42" presetClass="path" presetSubtype="0" accel="50000" decel="50000" fill="hold" grpId="0" nodeType="withEffect">
                                  <p:stCondLst>
                                    <p:cond delay="0"/>
                                  </p:stCondLst>
                                  <p:childTnLst>
                                    <p:animMotion origin="layout" path="M 3.33333E-6 1.85185E-6 L 0.00018 0.02847 " pathEditMode="relative" rAng="0" ptsTypes="AA">
                                      <p:cBhvr>
                                        <p:cTn id="86" dur="2000" fill="hold"/>
                                        <p:tgtEl>
                                          <p:spTgt spid="76"/>
                                        </p:tgtEl>
                                        <p:attrNameLst>
                                          <p:attrName>ppt_x</p:attrName>
                                          <p:attrName>ppt_y</p:attrName>
                                        </p:attrNameLst>
                                      </p:cBhvr>
                                      <p:rCtr x="-1007" y="2847"/>
                                    </p:animMotion>
                                  </p:childTnLst>
                                </p:cTn>
                              </p:par>
                              <p:par>
                                <p:cTn id="87" presetID="42" presetClass="path" presetSubtype="0" accel="50000" decel="50000" fill="hold" grpId="0" nodeType="withEffect">
                                  <p:stCondLst>
                                    <p:cond delay="0"/>
                                  </p:stCondLst>
                                  <p:childTnLst>
                                    <p:animMotion origin="layout" path="M -2.77778E-6 1.85185E-6 L -0.03559 0.02847 " pathEditMode="relative" rAng="0" ptsTypes="AA">
                                      <p:cBhvr>
                                        <p:cTn id="88" dur="2000" fill="hold"/>
                                        <p:tgtEl>
                                          <p:spTgt spid="77"/>
                                        </p:tgtEl>
                                        <p:attrNameLst>
                                          <p:attrName>ppt_x</p:attrName>
                                          <p:attrName>ppt_y</p:attrName>
                                        </p:attrNameLst>
                                      </p:cBhvr>
                                      <p:rCtr x="-712" y="2199"/>
                                    </p:animMotion>
                                  </p:childTnLst>
                                </p:cTn>
                              </p:par>
                              <p:par>
                                <p:cTn id="89" presetID="42" presetClass="path" presetSubtype="0" accel="50000" decel="50000" fill="hold" grpId="0" nodeType="withEffect">
                                  <p:stCondLst>
                                    <p:cond delay="0"/>
                                  </p:stCondLst>
                                  <p:childTnLst>
                                    <p:animMotion origin="layout" path="M 3.05556E-6 1.85185E-6 L -0.03733 0.05787 " pathEditMode="relative" rAng="0" ptsTypes="AA">
                                      <p:cBhvr>
                                        <p:cTn id="90" dur="2000" fill="hold"/>
                                        <p:tgtEl>
                                          <p:spTgt spid="78"/>
                                        </p:tgtEl>
                                        <p:attrNameLst>
                                          <p:attrName>ppt_x</p:attrName>
                                          <p:attrName>ppt_y</p:attrName>
                                        </p:attrNameLst>
                                      </p:cBhvr>
                                      <p:rCtr x="-1007" y="3611"/>
                                    </p:animMotion>
                                  </p:childTnLst>
                                </p:cTn>
                              </p:par>
                              <p:par>
                                <p:cTn id="91" presetID="42" presetClass="path" presetSubtype="0" accel="50000" decel="50000" fill="hold" grpId="0" nodeType="withEffect">
                                  <p:stCondLst>
                                    <p:cond delay="0"/>
                                  </p:stCondLst>
                                  <p:childTnLst>
                                    <p:animMotion origin="layout" path="M -2.5E-6 1.85185E-6 L -4.16667E-6 -1.85185E-6 " pathEditMode="relative" rAng="0" ptsTypes="AA">
                                      <p:cBhvr>
                                        <p:cTn id="92" dur="2000" fill="hold"/>
                                        <p:tgtEl>
                                          <p:spTgt spid="87"/>
                                        </p:tgtEl>
                                        <p:attrNameLst>
                                          <p:attrName>ppt_x</p:attrName>
                                          <p:attrName>ppt_y</p:attrName>
                                        </p:attrNameLst>
                                      </p:cBhvr>
                                      <p:rCtr x="-885" y="810"/>
                                    </p:animMotion>
                                  </p:childTnLst>
                                </p:cTn>
                              </p:par>
                              <p:par>
                                <p:cTn id="93" presetID="42" presetClass="path" presetSubtype="0" accel="50000" decel="50000" fill="hold" grpId="0" nodeType="withEffect">
                                  <p:stCondLst>
                                    <p:cond delay="0"/>
                                  </p:stCondLst>
                                  <p:childTnLst>
                                    <p:animMotion origin="layout" path="M -2.77778E-7 1.85185E-6 L 4.16667E-6 2.96296E-6 " pathEditMode="relative" rAng="0" ptsTypes="AA">
                                      <p:cBhvr>
                                        <p:cTn id="94" dur="2000" fill="hold"/>
                                        <p:tgtEl>
                                          <p:spTgt spid="88"/>
                                        </p:tgtEl>
                                        <p:attrNameLst>
                                          <p:attrName>ppt_x</p:attrName>
                                          <p:attrName>ppt_y</p:attrName>
                                        </p:attrNameLst>
                                      </p:cBhvr>
                                      <p:rCtr x="903" y="995"/>
                                    </p:animMotion>
                                  </p:childTnLst>
                                </p:cTn>
                              </p:par>
                              <p:par>
                                <p:cTn id="95" presetID="42" presetClass="path" presetSubtype="0" accel="50000" decel="50000" fill="hold" grpId="0" nodeType="withEffect">
                                  <p:stCondLst>
                                    <p:cond delay="0"/>
                                  </p:stCondLst>
                                  <p:childTnLst>
                                    <p:animMotion origin="layout" path="M 3.61111E-6 1.85185E-6 L 0.01145 0.04861 " pathEditMode="relative" rAng="0" ptsTypes="AA">
                                      <p:cBhvr>
                                        <p:cTn id="96" dur="2000" fill="hold"/>
                                        <p:tgtEl>
                                          <p:spTgt spid="89"/>
                                        </p:tgtEl>
                                        <p:attrNameLst>
                                          <p:attrName>ppt_x</p:attrName>
                                          <p:attrName>ppt_y</p:attrName>
                                        </p:attrNameLst>
                                      </p:cBhvr>
                                      <p:rCtr x="573" y="2431"/>
                                    </p:animMotion>
                                  </p:childTnLst>
                                </p:cTn>
                              </p:par>
                              <p:par>
                                <p:cTn id="97" presetID="42" presetClass="path" presetSubtype="0" accel="50000" decel="50000" fill="hold" grpId="0" nodeType="withEffect">
                                  <p:stCondLst>
                                    <p:cond delay="0"/>
                                  </p:stCondLst>
                                  <p:childTnLst>
                                    <p:animMotion origin="layout" path="M -4.16667E-6 1.85185E-6 L 0.00903 0.04861 " pathEditMode="relative" rAng="0" ptsTypes="AA">
                                      <p:cBhvr>
                                        <p:cTn id="98" dur="2000" fill="hold"/>
                                        <p:tgtEl>
                                          <p:spTgt spid="90"/>
                                        </p:tgtEl>
                                        <p:attrNameLst>
                                          <p:attrName>ppt_x</p:attrName>
                                          <p:attrName>ppt_y</p:attrName>
                                        </p:attrNameLst>
                                      </p:cBhvr>
                                      <p:rCtr x="451" y="2431"/>
                                    </p:animMotion>
                                  </p:childTnLst>
                                </p:cTn>
                              </p:par>
                              <p:par>
                                <p:cTn id="99" presetID="42" presetClass="path" presetSubtype="0" accel="50000" decel="50000" fill="hold" grpId="0" nodeType="withEffect">
                                  <p:stCondLst>
                                    <p:cond delay="0"/>
                                  </p:stCondLst>
                                  <p:childTnLst>
                                    <p:animMotion origin="layout" path="M 1.94444E-6 1.85185E-6 L 0.00469 0.04861 " pathEditMode="relative" rAng="0" ptsTypes="AA">
                                      <p:cBhvr>
                                        <p:cTn id="100" dur="2000" fill="hold"/>
                                        <p:tgtEl>
                                          <p:spTgt spid="91"/>
                                        </p:tgtEl>
                                        <p:attrNameLst>
                                          <p:attrName>ppt_x</p:attrName>
                                          <p:attrName>ppt_y</p:attrName>
                                        </p:attrNameLst>
                                      </p:cBhvr>
                                      <p:rCtr x="226" y="2431"/>
                                    </p:animMotion>
                                  </p:childTnLst>
                                </p:cTn>
                              </p:par>
                              <p:par>
                                <p:cTn id="101" presetID="42" presetClass="path" presetSubtype="0" accel="50000" decel="50000" fill="hold" grpId="0" nodeType="withEffect">
                                  <p:stCondLst>
                                    <p:cond delay="0"/>
                                  </p:stCondLst>
                                  <p:childTnLst>
                                    <p:animMotion origin="layout" path="M -2.22222E-6 1.85185E-6 L 0.01059 0.04861 " pathEditMode="relative" rAng="0" ptsTypes="AA">
                                      <p:cBhvr>
                                        <p:cTn id="102" dur="2000" fill="hold"/>
                                        <p:tgtEl>
                                          <p:spTgt spid="92"/>
                                        </p:tgtEl>
                                        <p:attrNameLst>
                                          <p:attrName>ppt_x</p:attrName>
                                          <p:attrName>ppt_y</p:attrName>
                                        </p:attrNameLst>
                                      </p:cBhvr>
                                      <p:rCtr x="521" y="2431"/>
                                    </p:animMotion>
                                  </p:childTnLst>
                                </p:cTn>
                              </p:par>
                              <p:par>
                                <p:cTn id="103" presetID="42" presetClass="path" presetSubtype="0" accel="50000" decel="50000" fill="hold" grpId="0" nodeType="withEffect">
                                  <p:stCondLst>
                                    <p:cond delay="0"/>
                                  </p:stCondLst>
                                  <p:childTnLst>
                                    <p:animMotion origin="layout" path="M -1.94444E-6 1.85185E-6 L -0.06962 -0.0294 " pathEditMode="relative" rAng="0" ptsTypes="AA">
                                      <p:cBhvr>
                                        <p:cTn id="104" dur="2000" fill="hold"/>
                                        <p:tgtEl>
                                          <p:spTgt spid="93"/>
                                        </p:tgtEl>
                                        <p:attrNameLst>
                                          <p:attrName>ppt_x</p:attrName>
                                          <p:attrName>ppt_y</p:attrName>
                                        </p:attrNameLst>
                                      </p:cBhvr>
                                      <p:rCtr x="-2517" y="394"/>
                                    </p:animMotion>
                                  </p:childTnLst>
                                </p:cTn>
                              </p:par>
                              <p:par>
                                <p:cTn id="105" presetID="42" presetClass="path" presetSubtype="0" accel="50000" decel="50000" fill="hold" grpId="0" nodeType="withEffect">
                                  <p:stCondLst>
                                    <p:cond delay="0"/>
                                  </p:stCondLst>
                                  <p:childTnLst>
                                    <p:animMotion origin="layout" path="M 3.88889E-6 1.85185E-6 L -1.38889E-6 -4.81481E-6 " pathEditMode="relative" rAng="0" ptsTypes="AA">
                                      <p:cBhvr>
                                        <p:cTn id="106" dur="2000" fill="hold"/>
                                        <p:tgtEl>
                                          <p:spTgt spid="94"/>
                                        </p:tgtEl>
                                        <p:attrNameLst>
                                          <p:attrName>ppt_x</p:attrName>
                                          <p:attrName>ppt_y</p:attrName>
                                        </p:attrNameLst>
                                      </p:cBhvr>
                                      <p:rCtr x="-573" y="2083"/>
                                    </p:animMotion>
                                  </p:childTnLst>
                                </p:cTn>
                              </p:par>
                              <p:par>
                                <p:cTn id="107" presetID="42" presetClass="path" presetSubtype="0" accel="50000" decel="50000" fill="hold" grpId="0" nodeType="withEffect">
                                  <p:stCondLst>
                                    <p:cond delay="0"/>
                                  </p:stCondLst>
                                  <p:childTnLst>
                                    <p:animMotion origin="layout" path="M -2.77778E-6 1.48148E-6 L 3.61111E-6 4.81481E-6 " pathEditMode="relative" rAng="0" ptsTypes="AA">
                                      <p:cBhvr>
                                        <p:cTn id="108" dur="2000" fill="hold"/>
                                        <p:tgtEl>
                                          <p:spTgt spid="99"/>
                                        </p:tgtEl>
                                        <p:attrNameLst>
                                          <p:attrName>ppt_x</p:attrName>
                                          <p:attrName>ppt_y</p:attrName>
                                        </p:attrNameLst>
                                      </p:cBhvr>
                                      <p:rCtr x="-938" y="2083"/>
                                    </p:animMotion>
                                  </p:childTnLst>
                                </p:cTn>
                              </p:par>
                              <p:par>
                                <p:cTn id="109" presetID="42" presetClass="path" presetSubtype="0" accel="50000" decel="50000" fill="hold" grpId="0" nodeType="withEffect">
                                  <p:stCondLst>
                                    <p:cond delay="0"/>
                                  </p:stCondLst>
                                  <p:childTnLst>
                                    <p:animMotion origin="layout" path="M -5.55556E-7 1.48148E-6 L 1.94444E-6 4.81481E-6 " pathEditMode="relative" rAng="0" ptsTypes="AA">
                                      <p:cBhvr>
                                        <p:cTn id="110" dur="2000" fill="hold"/>
                                        <p:tgtEl>
                                          <p:spTgt spid="100"/>
                                        </p:tgtEl>
                                        <p:attrNameLst>
                                          <p:attrName>ppt_x</p:attrName>
                                          <p:attrName>ppt_y</p:attrName>
                                        </p:attrNameLst>
                                      </p:cBhvr>
                                      <p:rCtr x="-399" y="2083"/>
                                    </p:animMotion>
                                  </p:childTnLst>
                                </p:cTn>
                              </p:par>
                              <p:par>
                                <p:cTn id="111" presetID="42" presetClass="path" presetSubtype="0" accel="50000" decel="50000" fill="hold" grpId="0" nodeType="withEffect">
                                  <p:stCondLst>
                                    <p:cond delay="0"/>
                                  </p:stCondLst>
                                  <p:childTnLst>
                                    <p:animMotion origin="layout" path="M 3.33333E-6 1.48148E-6 L -0.0092 0.05046 " pathEditMode="relative" rAng="0" ptsTypes="AA">
                                      <p:cBhvr>
                                        <p:cTn id="112" dur="2000" fill="hold"/>
                                        <p:tgtEl>
                                          <p:spTgt spid="101"/>
                                        </p:tgtEl>
                                        <p:attrNameLst>
                                          <p:attrName>ppt_x</p:attrName>
                                          <p:attrName>ppt_y</p:attrName>
                                        </p:attrNameLst>
                                      </p:cBhvr>
                                      <p:rCtr x="-469" y="2523"/>
                                    </p:animMotion>
                                  </p:childTnLst>
                                </p:cTn>
                              </p:par>
                              <p:par>
                                <p:cTn id="113" presetID="42" presetClass="path" presetSubtype="0" accel="50000" decel="50000" fill="hold" grpId="0" nodeType="withEffect">
                                  <p:stCondLst>
                                    <p:cond delay="0"/>
                                  </p:stCondLst>
                                  <p:childTnLst>
                                    <p:animMotion origin="layout" path="M -4.44444E-6 1.48148E-6 L 3.61111E-6 4.81481E-6 " pathEditMode="relative" rAng="0" ptsTypes="AA">
                                      <p:cBhvr>
                                        <p:cTn id="114" dur="2000" fill="hold"/>
                                        <p:tgtEl>
                                          <p:spTgt spid="102"/>
                                        </p:tgtEl>
                                        <p:attrNameLst>
                                          <p:attrName>ppt_x</p:attrName>
                                          <p:attrName>ppt_y</p:attrName>
                                        </p:attrNameLst>
                                      </p:cBhvr>
                                      <p:rCtr x="-677" y="2083"/>
                                    </p:animMotion>
                                  </p:childTnLst>
                                </p:cTn>
                              </p:par>
                              <p:par>
                                <p:cTn id="115" presetID="42" presetClass="path" presetSubtype="0" accel="50000" decel="50000" fill="hold" grpId="0" nodeType="withEffect">
                                  <p:stCondLst>
                                    <p:cond delay="0"/>
                                  </p:stCondLst>
                                  <p:childTnLst>
                                    <p:animMotion origin="layout" path="M 2.22222E-6 -1.48148E-6 L -0.03333 0.03703 " pathEditMode="relative" rAng="0" ptsTypes="AA">
                                      <p:cBhvr>
                                        <p:cTn id="116" dur="2000" fill="hold"/>
                                        <p:tgtEl>
                                          <p:spTgt spid="103"/>
                                        </p:tgtEl>
                                        <p:attrNameLst>
                                          <p:attrName>ppt_x</p:attrName>
                                          <p:attrName>ppt_y</p:attrName>
                                        </p:attrNameLst>
                                      </p:cBhvr>
                                      <p:rCtr x="-608" y="3449"/>
                                    </p:animMotion>
                                  </p:childTnLst>
                                </p:cTn>
                              </p:par>
                              <p:par>
                                <p:cTn id="117" presetID="42" presetClass="path" presetSubtype="0" accel="50000" decel="50000" fill="hold" grpId="0" nodeType="withEffect">
                                  <p:stCondLst>
                                    <p:cond delay="0"/>
                                  </p:stCondLst>
                                  <p:childTnLst>
                                    <p:animMotion origin="layout" path="M 4.44444E-6 -1.48148E-6 L -0.00191 0.0294 " pathEditMode="relative" rAng="0" ptsTypes="AA">
                                      <p:cBhvr>
                                        <p:cTn id="118" dur="2000" fill="hold"/>
                                        <p:tgtEl>
                                          <p:spTgt spid="104"/>
                                        </p:tgtEl>
                                        <p:attrNameLst>
                                          <p:attrName>ppt_x</p:attrName>
                                          <p:attrName>ppt_y</p:attrName>
                                        </p:attrNameLst>
                                      </p:cBhvr>
                                      <p:rCtr x="-1111" y="2569"/>
                                    </p:animMotion>
                                  </p:childTnLst>
                                </p:cTn>
                              </p:par>
                              <p:par>
                                <p:cTn id="119" presetID="42" presetClass="path" presetSubtype="0" accel="50000" decel="50000" fill="hold" grpId="0" nodeType="withEffect">
                                  <p:stCondLst>
                                    <p:cond delay="0"/>
                                  </p:stCondLst>
                                  <p:childTnLst>
                                    <p:animMotion origin="layout" path="M -1.66667E-6 -1.48148E-6 L -0.03767 0.0294 " pathEditMode="relative" rAng="0" ptsTypes="AA">
                                      <p:cBhvr>
                                        <p:cTn id="120" dur="2000" fill="hold"/>
                                        <p:tgtEl>
                                          <p:spTgt spid="105"/>
                                        </p:tgtEl>
                                        <p:attrNameLst>
                                          <p:attrName>ppt_x</p:attrName>
                                          <p:attrName>ppt_y</p:attrName>
                                        </p:attrNameLst>
                                      </p:cBhvr>
                                      <p:rCtr x="-920" y="2731"/>
                                    </p:animMotion>
                                  </p:childTnLst>
                                </p:cTn>
                              </p:par>
                              <p:par>
                                <p:cTn id="121" presetID="42" presetClass="path" presetSubtype="0" accel="50000" decel="50000" fill="hold" grpId="0" nodeType="withEffect">
                                  <p:stCondLst>
                                    <p:cond delay="0"/>
                                  </p:stCondLst>
                                  <p:childTnLst>
                                    <p:animMotion origin="layout" path="M 5.55556E-7 -1.48148E-6 L 1.94444E-6 3.7037E-7 " pathEditMode="relative" rAng="0" ptsTypes="AA">
                                      <p:cBhvr>
                                        <p:cTn id="122" dur="2000" fill="hold"/>
                                        <p:tgtEl>
                                          <p:spTgt spid="106"/>
                                        </p:tgtEl>
                                        <p:attrNameLst>
                                          <p:attrName>ppt_x</p:attrName>
                                          <p:attrName>ppt_y</p:attrName>
                                        </p:attrNameLst>
                                      </p:cBhvr>
                                      <p:rCtr x="-781" y="2083"/>
                                    </p:animMotion>
                                  </p:childTnLst>
                                </p:cTn>
                              </p:par>
                              <p:par>
                                <p:cTn id="123" presetID="42" presetClass="path" presetSubtype="0" accel="50000" decel="50000" fill="hold" grpId="0" nodeType="withEffect">
                                  <p:stCondLst>
                                    <p:cond delay="0"/>
                                  </p:stCondLst>
                                  <p:childTnLst>
                                    <p:animMotion origin="layout" path="M -3.33333E-6 -1.48148E-6 L -0.02205 0.075 " pathEditMode="relative" rAng="0" ptsTypes="AA">
                                      <p:cBhvr>
                                        <p:cTn id="124" dur="2000" fill="hold"/>
                                        <p:tgtEl>
                                          <p:spTgt spid="107"/>
                                        </p:tgtEl>
                                        <p:attrNameLst>
                                          <p:attrName>ppt_x</p:attrName>
                                          <p:attrName>ppt_y</p:attrName>
                                        </p:attrNameLst>
                                      </p:cBhvr>
                                      <p:rCtr x="-1111" y="3750"/>
                                    </p:animMotion>
                                  </p:childTnLst>
                                </p:cTn>
                              </p:par>
                              <p:par>
                                <p:cTn id="125" presetID="42" presetClass="path" presetSubtype="0" accel="50000" decel="50000" fill="hold" grpId="0" nodeType="withEffect">
                                  <p:stCondLst>
                                    <p:cond delay="0"/>
                                  </p:stCondLst>
                                  <p:childTnLst>
                                    <p:animMotion origin="layout" path="M -5.55556E-7 7.40741E-7 L -0.03107 0.03611 " pathEditMode="relative" rAng="0" ptsTypes="AA">
                                      <p:cBhvr>
                                        <p:cTn id="126" dur="2000" fill="hold"/>
                                        <p:tgtEl>
                                          <p:spTgt spid="111"/>
                                        </p:tgtEl>
                                        <p:attrNameLst>
                                          <p:attrName>ppt_x</p:attrName>
                                          <p:attrName>ppt_y</p:attrName>
                                        </p:attrNameLst>
                                      </p:cBhvr>
                                      <p:rCtr x="-885" y="2801"/>
                                    </p:animMotion>
                                  </p:childTnLst>
                                </p:cTn>
                              </p:par>
                              <p:par>
                                <p:cTn id="127" presetID="42" presetClass="path" presetSubtype="0" accel="50000" decel="50000" fill="hold" grpId="0" nodeType="withEffect">
                                  <p:stCondLst>
                                    <p:cond delay="0"/>
                                  </p:stCondLst>
                                  <p:childTnLst>
                                    <p:animMotion origin="layout" path="M 1.66667E-6 7.40741E-7 L -0.00157 0.05787 " pathEditMode="relative" rAng="0" ptsTypes="AA">
                                      <p:cBhvr>
                                        <p:cTn id="128" dur="2000" fill="hold"/>
                                        <p:tgtEl>
                                          <p:spTgt spid="112"/>
                                        </p:tgtEl>
                                        <p:attrNameLst>
                                          <p:attrName>ppt_x</p:attrName>
                                          <p:attrName>ppt_y</p:attrName>
                                        </p:attrNameLst>
                                      </p:cBhvr>
                                      <p:rCtr x="677" y="3588"/>
                                    </p:animMotion>
                                  </p:childTnLst>
                                </p:cTn>
                              </p:par>
                              <p:par>
                                <p:cTn id="129" presetID="42" presetClass="path" presetSubtype="0" accel="50000" decel="50000" fill="hold" grpId="0" nodeType="withEffect">
                                  <p:stCondLst>
                                    <p:cond delay="0"/>
                                  </p:stCondLst>
                                  <p:childTnLst>
                                    <p:animMotion origin="layout" path="M -4.44444E-6 7.40741E-7 L 0.03611 0.02847 " pathEditMode="relative" rAng="0" ptsTypes="AA">
                                      <p:cBhvr>
                                        <p:cTn id="130" dur="2000" fill="hold"/>
                                        <p:tgtEl>
                                          <p:spTgt spid="113"/>
                                        </p:tgtEl>
                                        <p:attrNameLst>
                                          <p:attrName>ppt_x</p:attrName>
                                          <p:attrName>ppt_y</p:attrName>
                                        </p:attrNameLst>
                                      </p:cBhvr>
                                      <p:rCtr x="608" y="2801"/>
                                    </p:animMotion>
                                  </p:childTnLst>
                                </p:cTn>
                              </p:par>
                              <p:par>
                                <p:cTn id="131" presetID="42" presetClass="path" presetSubtype="0" accel="50000" decel="50000" fill="hold" grpId="0" nodeType="withEffect">
                                  <p:stCondLst>
                                    <p:cond delay="0"/>
                                  </p:stCondLst>
                                  <p:childTnLst>
                                    <p:animMotion origin="layout" path="M -2.22222E-6 7.40741E-7 L -0.03732 0.05787 " pathEditMode="relative" rAng="0" ptsTypes="AA">
                                      <p:cBhvr>
                                        <p:cTn id="132" dur="2000" fill="hold"/>
                                        <p:tgtEl>
                                          <p:spTgt spid="114"/>
                                        </p:tgtEl>
                                        <p:attrNameLst>
                                          <p:attrName>ppt_x</p:attrName>
                                          <p:attrName>ppt_y</p:attrName>
                                        </p:attrNameLst>
                                      </p:cBhvr>
                                      <p:rCtr x="-764" y="3843"/>
                                    </p:animMotion>
                                  </p:childTnLst>
                                </p:cTn>
                              </p:par>
                              <p:par>
                                <p:cTn id="133" presetID="42" presetClass="path" presetSubtype="0" accel="50000" decel="50000" fill="hold" grpId="0" nodeType="withEffect">
                                  <p:stCondLst>
                                    <p:cond delay="0"/>
                                  </p:stCondLst>
                                  <p:childTnLst>
                                    <p:animMotion origin="layout" path="M 3.88889E-6 7.40741E-7 L 0.00035 0.02847 " pathEditMode="relative" rAng="0" ptsTypes="AA">
                                      <p:cBhvr>
                                        <p:cTn id="134" dur="2000" fill="hold"/>
                                        <p:tgtEl>
                                          <p:spTgt spid="115"/>
                                        </p:tgtEl>
                                        <p:attrNameLst>
                                          <p:attrName>ppt_x</p:attrName>
                                          <p:attrName>ppt_y</p:attrName>
                                        </p:attrNameLst>
                                      </p:cBhvr>
                                      <p:rCtr x="1024" y="2894"/>
                                    </p:animMotion>
                                  </p:childTnLst>
                                </p:cTn>
                              </p:par>
                              <p:par>
                                <p:cTn id="135" presetID="42" presetClass="path" presetSubtype="0" accel="50000" decel="50000" fill="hold" grpId="0" nodeType="withEffect">
                                  <p:stCondLst>
                                    <p:cond delay="0"/>
                                  </p:stCondLst>
                                  <p:childTnLst>
                                    <p:animMotion origin="layout" path="M -2.77778E-6 -1.85185E-6 L 0.02032 0.07338 " pathEditMode="relative" rAng="0" ptsTypes="AA">
                                      <p:cBhvr>
                                        <p:cTn id="136" dur="2000" fill="hold"/>
                                        <p:tgtEl>
                                          <p:spTgt spid="120"/>
                                        </p:tgtEl>
                                        <p:attrNameLst>
                                          <p:attrName>ppt_x</p:attrName>
                                          <p:attrName>ppt_y</p:attrName>
                                        </p:attrNameLst>
                                      </p:cBhvr>
                                      <p:rCtr x="1007" y="3657"/>
                                    </p:animMotion>
                                  </p:childTnLst>
                                </p:cTn>
                              </p:par>
                              <p:par>
                                <p:cTn id="137" presetID="42" presetClass="path" presetSubtype="0" accel="50000" decel="50000" fill="hold" grpId="0" nodeType="withEffect">
                                  <p:stCondLst>
                                    <p:cond delay="0"/>
                                  </p:stCondLst>
                                  <p:childTnLst>
                                    <p:animMotion origin="layout" path="M 1.11111E-6 -1.85185E-6 L -0.00695 0.08658 " pathEditMode="relative" rAng="0" ptsTypes="AA">
                                      <p:cBhvr>
                                        <p:cTn id="138" dur="2000" fill="hold"/>
                                        <p:tgtEl>
                                          <p:spTgt spid="121"/>
                                        </p:tgtEl>
                                        <p:attrNameLst>
                                          <p:attrName>ppt_x</p:attrName>
                                          <p:attrName>ppt_y</p:attrName>
                                        </p:attrNameLst>
                                      </p:cBhvr>
                                      <p:rCtr x="-347" y="4329"/>
                                    </p:animMotion>
                                  </p:childTnLst>
                                </p:cTn>
                              </p:par>
                              <p:par>
                                <p:cTn id="139" presetID="42" presetClass="path" presetSubtype="0" accel="50000" decel="50000" fill="hold" grpId="0" nodeType="withEffect">
                                  <p:stCondLst>
                                    <p:cond delay="0"/>
                                  </p:stCondLst>
                                  <p:childTnLst>
                                    <p:animMotion origin="layout" path="M 3.33333E-6 -1.85185E-6 L -0.03768 0.0294 " pathEditMode="relative" rAng="0" ptsTypes="AA">
                                      <p:cBhvr>
                                        <p:cTn id="140" dur="2000" fill="hold"/>
                                        <p:tgtEl>
                                          <p:spTgt spid="122"/>
                                        </p:tgtEl>
                                        <p:attrNameLst>
                                          <p:attrName>ppt_x</p:attrName>
                                          <p:attrName>ppt_y</p:attrName>
                                        </p:attrNameLst>
                                      </p:cBhvr>
                                      <p:rCtr x="-2847" y="2153"/>
                                    </p:animMotion>
                                  </p:childTnLst>
                                </p:cTn>
                              </p:par>
                              <p:par>
                                <p:cTn id="141" presetID="42" presetClass="path" presetSubtype="0" accel="50000" decel="50000" fill="hold" grpId="0" nodeType="withEffect">
                                  <p:stCondLst>
                                    <p:cond delay="0"/>
                                  </p:stCondLst>
                                  <p:childTnLst>
                                    <p:animMotion origin="layout" path="M 8.33333E-7 3.7037E-7 L -0.07865 0.10486 " pathEditMode="relative" rAng="0" ptsTypes="AA">
                                      <p:cBhvr>
                                        <p:cTn id="142" dur="2000" fill="hold"/>
                                        <p:tgtEl>
                                          <p:spTgt spid="124"/>
                                        </p:tgtEl>
                                        <p:attrNameLst>
                                          <p:attrName>ppt_x</p:attrName>
                                          <p:attrName>ppt_y</p:attrName>
                                        </p:attrNameLst>
                                      </p:cBhvr>
                                      <p:rCtr x="-3941" y="5231"/>
                                    </p:animMotion>
                                  </p:childTnLst>
                                </p:cTn>
                              </p:par>
                              <p:par>
                                <p:cTn id="143" presetID="42" presetClass="path" presetSubtype="0" accel="50000" decel="50000" fill="hold" grpId="0" nodeType="withEffect">
                                  <p:stCondLst>
                                    <p:cond delay="0"/>
                                  </p:stCondLst>
                                  <p:childTnLst>
                                    <p:animMotion origin="layout" path="M 4.72222E-6 3.7037E-7 L -0.00678 0.10671 " pathEditMode="relative" rAng="0" ptsTypes="AA">
                                      <p:cBhvr>
                                        <p:cTn id="144" dur="2000" fill="hold"/>
                                        <p:tgtEl>
                                          <p:spTgt spid="125"/>
                                        </p:tgtEl>
                                        <p:attrNameLst>
                                          <p:attrName>ppt_x</p:attrName>
                                          <p:attrName>ppt_y</p:attrName>
                                        </p:attrNameLst>
                                      </p:cBhvr>
                                      <p:rCtr x="-347" y="5324"/>
                                    </p:animMotion>
                                  </p:childTnLst>
                                </p:cTn>
                              </p:par>
                              <p:par>
                                <p:cTn id="145" presetID="42" presetClass="path" presetSubtype="0" accel="50000" decel="50000" fill="hold" grpId="0" nodeType="withEffect">
                                  <p:stCondLst>
                                    <p:cond delay="0"/>
                                  </p:stCondLst>
                                  <p:childTnLst>
                                    <p:animMotion origin="layout" path="M -3.05556E-6 3.7037E-7 L 0.02882 0.06227 " pathEditMode="relative" rAng="0" ptsTypes="AA">
                                      <p:cBhvr>
                                        <p:cTn id="146" dur="2000" fill="hold"/>
                                        <p:tgtEl>
                                          <p:spTgt spid="126"/>
                                        </p:tgtEl>
                                        <p:attrNameLst>
                                          <p:attrName>ppt_x</p:attrName>
                                          <p:attrName>ppt_y</p:attrName>
                                        </p:attrNameLst>
                                      </p:cBhvr>
                                      <p:rCtr x="694" y="3912"/>
                                    </p:animMotion>
                                  </p:childTnLst>
                                </p:cTn>
                              </p:par>
                              <p:par>
                                <p:cTn id="147" presetID="42" presetClass="path" presetSubtype="0" accel="50000" decel="50000" fill="hold" grpId="0" nodeType="withEffect">
                                  <p:stCondLst>
                                    <p:cond delay="0"/>
                                  </p:stCondLst>
                                  <p:childTnLst>
                                    <p:animMotion origin="layout" path="M 1.94444E-6 3.7037E-7 L -0.01649 0.05324 " pathEditMode="relative" rAng="0" ptsTypes="AA">
                                      <p:cBhvr>
                                        <p:cTn id="148" dur="2000" fill="hold"/>
                                        <p:tgtEl>
                                          <p:spTgt spid="135"/>
                                        </p:tgtEl>
                                        <p:attrNameLst>
                                          <p:attrName>ppt_x</p:attrName>
                                          <p:attrName>ppt_y</p:attrName>
                                        </p:attrNameLst>
                                      </p:cBhvr>
                                      <p:rCtr x="-833" y="2662"/>
                                    </p:animMotion>
                                  </p:childTnLst>
                                </p:cTn>
                              </p:par>
                              <p:par>
                                <p:cTn id="149" presetID="42" presetClass="path" presetSubtype="0" accel="50000" decel="50000" fill="hold" grpId="0" nodeType="withEffect">
                                  <p:stCondLst>
                                    <p:cond delay="0"/>
                                  </p:stCondLst>
                                  <p:childTnLst>
                                    <p:animMotion origin="layout" path="M 4.16667E-6 3.7037E-7 L -0.0165 0.05324 " pathEditMode="relative" rAng="0" ptsTypes="AA">
                                      <p:cBhvr>
                                        <p:cTn id="150" dur="2000" fill="hold"/>
                                        <p:tgtEl>
                                          <p:spTgt spid="136"/>
                                        </p:tgtEl>
                                        <p:attrNameLst>
                                          <p:attrName>ppt_x</p:attrName>
                                          <p:attrName>ppt_y</p:attrName>
                                        </p:attrNameLst>
                                      </p:cBhvr>
                                      <p:rCtr x="-833" y="2662"/>
                                    </p:animMotion>
                                  </p:childTnLst>
                                </p:cTn>
                              </p:par>
                              <p:par>
                                <p:cTn id="151" presetID="42" presetClass="path" presetSubtype="0" accel="50000" decel="50000" fill="hold" grpId="0" nodeType="withEffect">
                                  <p:stCondLst>
                                    <p:cond delay="0"/>
                                  </p:stCondLst>
                                  <p:childTnLst>
                                    <p:animMotion origin="layout" path="M -1.94444E-6 3.7037E-7 L -0.02205 0.05324 " pathEditMode="relative" rAng="0" ptsTypes="AA">
                                      <p:cBhvr>
                                        <p:cTn id="152" dur="2000" fill="hold"/>
                                        <p:tgtEl>
                                          <p:spTgt spid="137"/>
                                        </p:tgtEl>
                                        <p:attrNameLst>
                                          <p:attrName>ppt_x</p:attrName>
                                          <p:attrName>ppt_y</p:attrName>
                                        </p:attrNameLst>
                                      </p:cBhvr>
                                      <p:rCtr x="-1111" y="2662"/>
                                    </p:animMotion>
                                  </p:childTnLst>
                                </p:cTn>
                              </p:par>
                              <p:par>
                                <p:cTn id="153" presetID="42" presetClass="path" presetSubtype="0" accel="50000" decel="50000" fill="hold" grpId="0" nodeType="withEffect">
                                  <p:stCondLst>
                                    <p:cond delay="0"/>
                                  </p:stCondLst>
                                  <p:childTnLst>
                                    <p:animMotion origin="layout" path="M 2.77778E-7 3.7037E-7 L -0.02205 0.04861 " pathEditMode="relative" rAng="0" ptsTypes="AA">
                                      <p:cBhvr>
                                        <p:cTn id="154" dur="2000" fill="hold"/>
                                        <p:tgtEl>
                                          <p:spTgt spid="138"/>
                                        </p:tgtEl>
                                        <p:attrNameLst>
                                          <p:attrName>ppt_x</p:attrName>
                                          <p:attrName>ppt_y</p:attrName>
                                        </p:attrNameLst>
                                      </p:cBhvr>
                                      <p:rCtr x="-1111" y="2431"/>
                                    </p:animMotion>
                                  </p:childTnLst>
                                </p:cTn>
                              </p:par>
                              <p:par>
                                <p:cTn id="155" presetID="42" presetClass="path" presetSubtype="0" accel="50000" decel="50000" fill="hold" grpId="0" nodeType="withEffect">
                                  <p:stCondLst>
                                    <p:cond delay="0"/>
                                  </p:stCondLst>
                                  <p:childTnLst>
                                    <p:animMotion origin="layout" path="M -3.61111E-6 3.7037E-7 L 0.02639 0.04884 " pathEditMode="relative" rAng="0" ptsTypes="AA">
                                      <p:cBhvr>
                                        <p:cTn id="156" dur="2000" fill="hold"/>
                                        <p:tgtEl>
                                          <p:spTgt spid="139"/>
                                        </p:tgtEl>
                                        <p:attrNameLst>
                                          <p:attrName>ppt_x</p:attrName>
                                          <p:attrName>ppt_y</p:attrName>
                                        </p:attrNameLst>
                                      </p:cBhvr>
                                      <p:rCtr x="1319" y="2431"/>
                                    </p:animMotion>
                                  </p:childTnLst>
                                </p:cTn>
                              </p:par>
                              <p:par>
                                <p:cTn id="157" presetID="42" presetClass="path" presetSubtype="0" accel="50000" decel="50000" fill="hold" grpId="0" nodeType="withEffect">
                                  <p:stCondLst>
                                    <p:cond delay="0"/>
                                  </p:stCondLst>
                                  <p:childTnLst>
                                    <p:animMotion origin="layout" path="M -3.05556E-6 0 L 0.00625 0.05301 " pathEditMode="relative" rAng="0" ptsTypes="AA">
                                      <p:cBhvr>
                                        <p:cTn id="158" dur="2000" fill="hold"/>
                                        <p:tgtEl>
                                          <p:spTgt spid="148"/>
                                        </p:tgtEl>
                                        <p:attrNameLst>
                                          <p:attrName>ppt_x</p:attrName>
                                          <p:attrName>ppt_y</p:attrName>
                                        </p:attrNameLst>
                                      </p:cBhvr>
                                      <p:rCtr x="313" y="2639"/>
                                    </p:animMotion>
                                  </p:childTnLst>
                                </p:cTn>
                              </p:par>
                              <p:par>
                                <p:cTn id="159" presetID="42" presetClass="path" presetSubtype="0" accel="50000" decel="50000" fill="hold" grpId="0" nodeType="withEffect">
                                  <p:stCondLst>
                                    <p:cond delay="0"/>
                                  </p:stCondLst>
                                  <p:childTnLst>
                                    <p:animMotion origin="layout" path="M 8.33333E-7 0 L 0.01632 0.04861 " pathEditMode="relative" rAng="0" ptsTypes="AA">
                                      <p:cBhvr>
                                        <p:cTn id="160" dur="2000" fill="hold"/>
                                        <p:tgtEl>
                                          <p:spTgt spid="149"/>
                                        </p:tgtEl>
                                        <p:attrNameLst>
                                          <p:attrName>ppt_x</p:attrName>
                                          <p:attrName>ppt_y</p:attrName>
                                        </p:attrNameLst>
                                      </p:cBhvr>
                                      <p:rCtr x="816" y="2431"/>
                                    </p:animMotion>
                                  </p:childTnLst>
                                </p:cTn>
                              </p:par>
                              <p:par>
                                <p:cTn id="161" presetID="42" presetClass="path" presetSubtype="0" accel="50000" decel="50000" fill="hold" grpId="0" nodeType="withEffect">
                                  <p:stCondLst>
                                    <p:cond delay="0"/>
                                  </p:stCondLst>
                                  <p:childTnLst>
                                    <p:animMotion origin="layout" path="M 3.05556E-6 0 L -0.09479 0.05301 " pathEditMode="relative" rAng="0" ptsTypes="AA">
                                      <p:cBhvr>
                                        <p:cTn id="162" dur="2000" fill="hold"/>
                                        <p:tgtEl>
                                          <p:spTgt spid="150"/>
                                        </p:tgtEl>
                                        <p:attrNameLst>
                                          <p:attrName>ppt_x</p:attrName>
                                          <p:attrName>ppt_y</p:attrName>
                                        </p:attrNameLst>
                                      </p:cBhvr>
                                      <p:rCtr x="-4740" y="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9" grpId="0" animBg="1"/>
      <p:bldP spid="51"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87" grpId="0" animBg="1"/>
      <p:bldP spid="88" grpId="0" animBg="1"/>
      <p:bldP spid="89" grpId="0" animBg="1"/>
      <p:bldP spid="90" grpId="0" animBg="1"/>
      <p:bldP spid="91" grpId="0" animBg="1"/>
      <p:bldP spid="92" grpId="0" animBg="1"/>
      <p:bldP spid="93" grpId="0" animBg="1"/>
      <p:bldP spid="94"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11" grpId="0" animBg="1"/>
      <p:bldP spid="112" grpId="0" animBg="1"/>
      <p:bldP spid="113" grpId="0" animBg="1"/>
      <p:bldP spid="114" grpId="0" animBg="1"/>
      <p:bldP spid="115" grpId="0" animBg="1"/>
      <p:bldP spid="120" grpId="0" animBg="1"/>
      <p:bldP spid="121" grpId="0" animBg="1"/>
      <p:bldP spid="122" grpId="0" animBg="1"/>
      <p:bldP spid="124" grpId="0" animBg="1"/>
      <p:bldP spid="125" grpId="0" animBg="1"/>
      <p:bldP spid="126" grpId="0" animBg="1"/>
      <p:bldP spid="135" grpId="0" animBg="1"/>
      <p:bldP spid="136" grpId="0" animBg="1"/>
      <p:bldP spid="137" grpId="0" animBg="1"/>
      <p:bldP spid="138" grpId="0" animBg="1"/>
      <p:bldP spid="139" grpId="0" animBg="1"/>
      <p:bldP spid="148" grpId="0" animBg="1"/>
      <p:bldP spid="149" grpId="0" animBg="1"/>
      <p:bldP spid="1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Rules for Receiving Value Added</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1" y="626369"/>
            <a:ext cx="9132861" cy="3046988"/>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3200" dirty="0" smtClean="0"/>
              <a:t>Teacher Value Added (Grades 4-8)</a:t>
            </a:r>
          </a:p>
          <a:p>
            <a:pPr marL="914400" lvl="1" indent="-457200">
              <a:buFont typeface="Arial" panose="020B0604020202020204" pitchFamily="34" charset="0"/>
              <a:buChar char="•"/>
            </a:pPr>
            <a:r>
              <a:rPr lang="en-US" sz="3200" dirty="0" smtClean="0"/>
              <a:t>Minimum of 6 full-time equivalent students</a:t>
            </a:r>
          </a:p>
          <a:p>
            <a:pPr marL="914400" lvl="1" indent="-457200">
              <a:buFont typeface="Arial" panose="020B0604020202020204" pitchFamily="34" charset="0"/>
              <a:buChar char="•"/>
            </a:pPr>
            <a:r>
              <a:rPr lang="en-US" sz="3200" dirty="0" smtClean="0"/>
              <a:t>Students must have taken at least 3 prior assessments</a:t>
            </a:r>
          </a:p>
          <a:p>
            <a:pPr marL="914400" lvl="1" indent="-457200">
              <a:buFont typeface="Arial" panose="020B0604020202020204" pitchFamily="34" charset="0"/>
              <a:buChar char="•"/>
            </a:pPr>
            <a:r>
              <a:rPr lang="en-US" sz="3200" dirty="0" smtClean="0"/>
              <a:t>Students who are not claimed as full are not included in teacher value added (150 days</a:t>
            </a:r>
            <a:r>
              <a:rPr lang="en-US" sz="3200" dirty="0" smtClean="0"/>
              <a:t>)</a:t>
            </a:r>
            <a:endParaRPr lang="en-US" sz="3200" dirty="0" smtClean="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2767174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Rules for Receiving Value Added</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3539430"/>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t>School </a:t>
            </a:r>
            <a:r>
              <a:rPr lang="en-US" sz="3200" b="1" dirty="0"/>
              <a:t>Value </a:t>
            </a:r>
            <a:r>
              <a:rPr lang="en-US" sz="3200" b="1" dirty="0" smtClean="0"/>
              <a:t>Added</a:t>
            </a:r>
          </a:p>
          <a:p>
            <a:pPr marL="914400" lvl="1" indent="-457200">
              <a:buFont typeface="Arial" panose="020B0604020202020204" pitchFamily="34" charset="0"/>
              <a:buChar char="•"/>
            </a:pPr>
            <a:r>
              <a:rPr lang="en-US" sz="3200" dirty="0"/>
              <a:t>Minimum of 30 students with at least 3 prior </a:t>
            </a:r>
            <a:r>
              <a:rPr lang="en-US" sz="3200" dirty="0" smtClean="0"/>
              <a:t>assessments</a:t>
            </a:r>
          </a:p>
          <a:p>
            <a:pPr marL="914400" lvl="1" indent="-457200">
              <a:buFont typeface="Arial" panose="020B0604020202020204" pitchFamily="34" charset="0"/>
              <a:buChar char="•"/>
            </a:pPr>
            <a:r>
              <a:rPr lang="en-US" sz="3200" dirty="0"/>
              <a:t>Subgroups must have a minimum of 30 </a:t>
            </a:r>
            <a:r>
              <a:rPr lang="en-US" sz="3200" dirty="0" smtClean="0"/>
              <a:t>students</a:t>
            </a:r>
          </a:p>
          <a:p>
            <a:pPr marL="914400" lvl="1" indent="-457200">
              <a:buFont typeface="Arial" panose="020B0604020202020204" pitchFamily="34" charset="0"/>
              <a:buChar char="•"/>
            </a:pPr>
            <a:r>
              <a:rPr lang="en-US" sz="3200" dirty="0"/>
              <a:t>Students must be present 50% or more of the year (90 continuous days at the last school</a:t>
            </a:r>
            <a:r>
              <a:rPr lang="en-US" sz="3200" dirty="0" smtClean="0"/>
              <a:t>)</a:t>
            </a:r>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994575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Rules for Receiving Value Added</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815544"/>
            <a:ext cx="9144000" cy="5078313"/>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t>District </a:t>
            </a:r>
            <a:r>
              <a:rPr lang="en-US" sz="3200" b="1" dirty="0"/>
              <a:t>Value </a:t>
            </a:r>
            <a:r>
              <a:rPr lang="en-US" sz="3200" b="1" dirty="0" smtClean="0"/>
              <a:t>Added</a:t>
            </a:r>
          </a:p>
          <a:p>
            <a:pPr marL="914400" lvl="1" indent="-457200">
              <a:buFont typeface="Arial" panose="020B0604020202020204" pitchFamily="34" charset="0"/>
              <a:buChar char="•"/>
            </a:pPr>
            <a:r>
              <a:rPr lang="en-US" sz="3200" dirty="0"/>
              <a:t>Minimum of 30 students with at least 3 prior </a:t>
            </a:r>
            <a:r>
              <a:rPr lang="en-US" sz="3200" dirty="0" smtClean="0"/>
              <a:t>assessments</a:t>
            </a:r>
          </a:p>
          <a:p>
            <a:pPr marL="914400" lvl="1" indent="-457200">
              <a:buFont typeface="Arial" panose="020B0604020202020204" pitchFamily="34" charset="0"/>
              <a:buChar char="•"/>
            </a:pPr>
            <a:r>
              <a:rPr lang="en-US" sz="3200" dirty="0" smtClean="0"/>
              <a:t>Subgroups </a:t>
            </a:r>
            <a:r>
              <a:rPr lang="en-US" sz="3200" dirty="0"/>
              <a:t>must have a minimum of 30 students to be included in </a:t>
            </a:r>
            <a:r>
              <a:rPr lang="en-US" sz="3200" dirty="0" err="1"/>
              <a:t>AMO</a:t>
            </a:r>
            <a:r>
              <a:rPr lang="en-US" sz="3200" dirty="0"/>
              <a:t> </a:t>
            </a:r>
            <a:r>
              <a:rPr lang="en-US" sz="3200" dirty="0" smtClean="0"/>
              <a:t>calculations</a:t>
            </a:r>
          </a:p>
          <a:p>
            <a:pPr marL="914400" lvl="1" indent="-457200">
              <a:buFont typeface="Arial" panose="020B0604020202020204" pitchFamily="34" charset="0"/>
              <a:buChar char="•"/>
            </a:pPr>
            <a:r>
              <a:rPr lang="en-US" sz="3200" dirty="0" smtClean="0"/>
              <a:t>Subgroups </a:t>
            </a:r>
            <a:r>
              <a:rPr lang="en-US" sz="3200" dirty="0"/>
              <a:t>must have a minimum of 10 students to be included in </a:t>
            </a:r>
            <a:r>
              <a:rPr lang="en-US" sz="3200" dirty="0" smtClean="0"/>
              <a:t>reporting</a:t>
            </a:r>
          </a:p>
          <a:p>
            <a:pPr marL="914400" lvl="1" indent="-457200">
              <a:buFont typeface="Arial" panose="020B0604020202020204" pitchFamily="34" charset="0"/>
              <a:buChar char="•"/>
            </a:pPr>
            <a:r>
              <a:rPr lang="en-US" sz="3200" dirty="0" smtClean="0"/>
              <a:t>Students </a:t>
            </a:r>
            <a:r>
              <a:rPr lang="en-US" sz="3200" dirty="0"/>
              <a:t>must be present 50% or more of the year (90 continuous days in the district)</a:t>
            </a:r>
          </a:p>
          <a:p>
            <a:endParaRPr lang="en-US" dirty="0"/>
          </a:p>
          <a:p>
            <a:endParaRPr lang="en-US"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1603981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err="1" smtClean="0">
                <a:solidFill>
                  <a:schemeClr val="bg1"/>
                </a:solidFill>
                <a:effectLst>
                  <a:outerShdw blurRad="38100" dist="38100" dir="2700000" algn="tl">
                    <a:srgbClr val="000000">
                      <a:alpha val="43137"/>
                    </a:srgbClr>
                  </a:outerShdw>
                </a:effectLst>
              </a:rPr>
              <a:t>FERPA</a:t>
            </a:r>
            <a:r>
              <a:rPr lang="en-US" sz="3500" b="1" dirty="0" smtClean="0">
                <a:solidFill>
                  <a:schemeClr val="bg1"/>
                </a:solidFill>
                <a:effectLst>
                  <a:outerShdw blurRad="38100" dist="38100" dir="2700000" algn="tl">
                    <a:srgbClr val="000000">
                      <a:alpha val="43137"/>
                    </a:srgbClr>
                  </a:outerShdw>
                </a:effectLst>
              </a:rPr>
              <a:t> and Embargoed Data</a:t>
            </a:r>
            <a:endParaRPr lang="en-US" sz="35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1421027"/>
            <a:ext cx="9144000"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Please ensure you read all emails containing data carefully.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Traditionally all data is embargoed to the administrators or </a:t>
            </a:r>
            <a:r>
              <a:rPr lang="en-US" sz="3200" dirty="0" smtClean="0"/>
              <a:t>to individual teachers personal </a:t>
            </a:r>
            <a:r>
              <a:rPr lang="en-US" sz="3200" dirty="0"/>
              <a:t>data until at least August of each year. </a:t>
            </a:r>
          </a:p>
        </p:txBody>
      </p:sp>
      <p:grpSp>
        <p:nvGrpSpPr>
          <p:cNvPr id="9" name="Group 8"/>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2" name="TextBox 1"/>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3" name="Group 12"/>
          <p:cNvGrpSpPr/>
          <p:nvPr/>
        </p:nvGrpSpPr>
        <p:grpSpPr>
          <a:xfrm>
            <a:off x="0" y="5439109"/>
            <a:ext cx="934158" cy="1418891"/>
            <a:chOff x="-3011548" y="1205246"/>
            <a:chExt cx="934158" cy="141889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2" name="TextBox 11"/>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8" name="Picture 7"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1872271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Reaching Mastery</a:t>
            </a:r>
            <a:endParaRPr lang="en-US" sz="3500" b="1"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2"/>
          <a:srcRect b="93241"/>
          <a:stretch/>
        </p:blipFill>
        <p:spPr>
          <a:xfrm>
            <a:off x="-409433" y="4402392"/>
            <a:ext cx="9838832" cy="394875"/>
          </a:xfrm>
          <a:prstGeom prst="rect">
            <a:avLst/>
          </a:prstGeom>
        </p:spPr>
      </p:pic>
      <p:sp>
        <p:nvSpPr>
          <p:cNvPr id="7" name="TextBox 6"/>
          <p:cNvSpPr txBox="1"/>
          <p:nvPr/>
        </p:nvSpPr>
        <p:spPr>
          <a:xfrm>
            <a:off x="1301946" y="6156350"/>
            <a:ext cx="1113318" cy="369332"/>
          </a:xfrm>
          <a:prstGeom prst="rect">
            <a:avLst/>
          </a:prstGeom>
          <a:solidFill>
            <a:schemeClr val="bg1"/>
          </a:solidFill>
        </p:spPr>
        <p:txBody>
          <a:bodyPr wrap="none" rtlCol="0">
            <a:spAutoFit/>
          </a:bodyPr>
          <a:lstStyle/>
          <a:p>
            <a:r>
              <a:rPr lang="en-US" dirty="0">
                <a:effectLst>
                  <a:outerShdw blurRad="38100" dist="38100" dir="2700000" algn="tl">
                    <a:srgbClr val="000000">
                      <a:alpha val="43137"/>
                    </a:srgbClr>
                  </a:outerShdw>
                </a:effectLst>
              </a:rPr>
              <a:t>ACT of 21</a:t>
            </a:r>
          </a:p>
        </p:txBody>
      </p:sp>
      <p:sp>
        <p:nvSpPr>
          <p:cNvPr id="8" name="TextBox 7"/>
          <p:cNvSpPr txBox="1"/>
          <p:nvPr/>
        </p:nvSpPr>
        <p:spPr>
          <a:xfrm>
            <a:off x="2563712" y="6391592"/>
            <a:ext cx="1453283" cy="369332"/>
          </a:xfrm>
          <a:prstGeom prst="rect">
            <a:avLst/>
          </a:prstGeom>
          <a:solidFill>
            <a:schemeClr val="bg1"/>
          </a:solidFill>
        </p:spPr>
        <p:txBody>
          <a:bodyPr wrap="none" rtlCol="0">
            <a:spAutoFit/>
          </a:bodyPr>
          <a:lstStyle/>
          <a:p>
            <a:r>
              <a:rPr lang="en-US" dirty="0">
                <a:effectLst>
                  <a:outerShdw blurRad="38100" dist="38100" dir="2700000" algn="tl">
                    <a:srgbClr val="000000">
                      <a:alpha val="43137"/>
                    </a:srgbClr>
                  </a:outerShdw>
                </a:effectLst>
              </a:rPr>
              <a:t>Complex Text</a:t>
            </a:r>
          </a:p>
        </p:txBody>
      </p:sp>
      <p:sp>
        <p:nvSpPr>
          <p:cNvPr id="9" name="TextBox 8"/>
          <p:cNvSpPr txBox="1"/>
          <p:nvPr/>
        </p:nvSpPr>
        <p:spPr>
          <a:xfrm>
            <a:off x="4097049" y="6109786"/>
            <a:ext cx="825867" cy="369332"/>
          </a:xfrm>
          <a:prstGeom prst="rect">
            <a:avLst/>
          </a:prstGeom>
          <a:solidFill>
            <a:schemeClr val="bg1"/>
          </a:solidFill>
        </p:spPr>
        <p:txBody>
          <a:bodyPr wrap="none" rtlCol="0">
            <a:spAutoFit/>
          </a:bodyPr>
          <a:lstStyle/>
          <a:p>
            <a:r>
              <a:rPr lang="en-US" dirty="0" err="1">
                <a:effectLst>
                  <a:outerShdw blurRad="38100" dist="38100" dir="2700000" algn="tl">
                    <a:srgbClr val="000000">
                      <a:alpha val="43137"/>
                    </a:srgbClr>
                  </a:outerShdw>
                </a:effectLst>
              </a:rPr>
              <a:t>EPSOs</a:t>
            </a:r>
            <a:endParaRPr lang="en-US" dirty="0">
              <a:effectLst>
                <a:outerShdw blurRad="38100" dist="38100" dir="2700000" algn="tl">
                  <a:srgbClr val="000000">
                    <a:alpha val="43137"/>
                  </a:srgbClr>
                </a:outerShdw>
              </a:effectLst>
            </a:endParaRPr>
          </a:p>
        </p:txBody>
      </p:sp>
      <p:sp>
        <p:nvSpPr>
          <p:cNvPr id="10" name="TextBox 9"/>
          <p:cNvSpPr txBox="1"/>
          <p:nvPr/>
        </p:nvSpPr>
        <p:spPr>
          <a:xfrm>
            <a:off x="5002970" y="6341016"/>
            <a:ext cx="2742546" cy="369332"/>
          </a:xfrm>
          <a:prstGeom prst="rect">
            <a:avLst/>
          </a:prstGeom>
          <a:solidFill>
            <a:schemeClr val="bg1"/>
          </a:solidFill>
        </p:spPr>
        <p:txBody>
          <a:bodyPr wrap="none" rtlCol="0">
            <a:spAutoFit/>
          </a:bodyPr>
          <a:lstStyle/>
          <a:p>
            <a:r>
              <a:rPr lang="en-US" dirty="0">
                <a:effectLst>
                  <a:outerShdw blurRad="38100" dist="38100" dir="2700000" algn="tl">
                    <a:srgbClr val="000000">
                      <a:alpha val="43137"/>
                    </a:srgbClr>
                  </a:outerShdw>
                </a:effectLst>
              </a:rPr>
              <a:t>Webs Depth of Knowledge</a:t>
            </a:r>
          </a:p>
        </p:txBody>
      </p:sp>
      <p:grpSp>
        <p:nvGrpSpPr>
          <p:cNvPr id="11" name="Group 10"/>
          <p:cNvGrpSpPr/>
          <p:nvPr/>
        </p:nvGrpSpPr>
        <p:grpSpPr>
          <a:xfrm>
            <a:off x="-1760" y="2124405"/>
            <a:ext cx="2078506" cy="4220164"/>
            <a:chOff x="-1760" y="1156058"/>
            <a:chExt cx="2078506" cy="4220164"/>
          </a:xfrm>
        </p:grpSpPr>
        <p:sp>
          <p:nvSpPr>
            <p:cNvPr id="12" name="TextBox 11"/>
            <p:cNvSpPr txBox="1">
              <a:spLocks noChangeAspect="1"/>
            </p:cNvSpPr>
            <p:nvPr/>
          </p:nvSpPr>
          <p:spPr>
            <a:xfrm>
              <a:off x="309240" y="3621896"/>
              <a:ext cx="1491675" cy="1754326"/>
            </a:xfrm>
            <a:prstGeom prst="rect">
              <a:avLst/>
            </a:prstGeom>
            <a:noFill/>
            <a:ln>
              <a:solidFill>
                <a:schemeClr val="tx1"/>
              </a:solidFill>
            </a:ln>
          </p:spPr>
          <p:txBody>
            <a:bodyPr wrap="square" rtlCol="0">
              <a:spAutoFit/>
            </a:bodyPr>
            <a:lstStyle/>
            <a:p>
              <a:pPr algn="ctr"/>
              <a:endParaRPr lang="en-US"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Prior to 2010</a:t>
              </a:r>
            </a:p>
            <a:p>
              <a:pPr algn="ctr"/>
              <a:r>
                <a:rPr lang="en-US" dirty="0" err="1">
                  <a:effectLst>
                    <a:outerShdw blurRad="38100" dist="38100" dir="2700000" algn="tl">
                      <a:srgbClr val="000000">
                        <a:alpha val="43137"/>
                      </a:srgbClr>
                    </a:outerShdw>
                  </a:effectLst>
                </a:rPr>
                <a:t>TCAP</a:t>
              </a:r>
              <a:r>
                <a:rPr lang="en-US" dirty="0">
                  <a:effectLst>
                    <a:outerShdw blurRad="38100" dist="38100" dir="2700000" algn="tl">
                      <a:srgbClr val="000000">
                        <a:alpha val="43137"/>
                      </a:srgbClr>
                    </a:outerShdw>
                  </a:effectLst>
                </a:rPr>
                <a:t> Competency</a:t>
              </a:r>
            </a:p>
            <a:p>
              <a:pPr algn="ctr"/>
              <a:r>
                <a:rPr lang="en-US" dirty="0">
                  <a:effectLst>
                    <a:outerShdw blurRad="38100" dist="38100" dir="2700000" algn="tl">
                      <a:srgbClr val="000000">
                        <a:alpha val="43137"/>
                      </a:srgbClr>
                    </a:outerShdw>
                  </a:effectLst>
                </a:rPr>
                <a:t>Gateway</a:t>
              </a:r>
            </a:p>
            <a:p>
              <a:pPr algn="ctr"/>
              <a:endParaRPr lang="en-US" dirty="0">
                <a:effectLst>
                  <a:outerShdw blurRad="38100" dist="38100" dir="2700000" algn="tl">
                    <a:srgbClr val="000000">
                      <a:alpha val="43137"/>
                    </a:srgbClr>
                  </a:outerShdw>
                </a:effectLst>
              </a:endParaRPr>
            </a:p>
          </p:txBody>
        </p:sp>
        <p:pic>
          <p:nvPicPr>
            <p:cNvPr id="13" name="Picture 12">
              <a:extLst>
                <a:ext uri="{FF2B5EF4-FFF2-40B4-BE49-F238E27FC236}">
                  <a16:creationId xmlns:a16="http://schemas.microsoft.com/office/drawing/2014/main" id="{99C86AC7-7204-3F42-BC70-4D1AA1FBFFC2}"/>
                </a:ext>
              </a:extLst>
            </p:cNvPr>
            <p:cNvPicPr>
              <a:picLocks noChangeAspect="1"/>
            </p:cNvPicPr>
            <p:nvPr/>
          </p:nvPicPr>
          <p:blipFill rotWithShape="1">
            <a:blip r:embed="rId3"/>
            <a:srcRect t="28661" r="75653" b="30687"/>
            <a:stretch/>
          </p:blipFill>
          <p:spPr>
            <a:xfrm>
              <a:off x="-1760" y="1156058"/>
              <a:ext cx="2078506" cy="2681654"/>
            </a:xfrm>
            <a:prstGeom prst="rect">
              <a:avLst/>
            </a:prstGeom>
            <a:solidFill>
              <a:schemeClr val="bg1"/>
            </a:solidFill>
          </p:spPr>
        </p:pic>
      </p:grpSp>
      <p:grpSp>
        <p:nvGrpSpPr>
          <p:cNvPr id="14" name="Group 13"/>
          <p:cNvGrpSpPr/>
          <p:nvPr/>
        </p:nvGrpSpPr>
        <p:grpSpPr>
          <a:xfrm>
            <a:off x="2445373" y="1696038"/>
            <a:ext cx="2048609" cy="4374257"/>
            <a:chOff x="2291312" y="929907"/>
            <a:chExt cx="2048609" cy="4374257"/>
          </a:xfrm>
        </p:grpSpPr>
        <p:sp>
          <p:nvSpPr>
            <p:cNvPr id="15" name="TextBox 14"/>
            <p:cNvSpPr txBox="1">
              <a:spLocks/>
            </p:cNvSpPr>
            <p:nvPr/>
          </p:nvSpPr>
          <p:spPr>
            <a:xfrm>
              <a:off x="2555690" y="3826836"/>
              <a:ext cx="1484894" cy="1477328"/>
            </a:xfrm>
            <a:prstGeom prst="rect">
              <a:avLst/>
            </a:prstGeom>
            <a:noFill/>
            <a:ln>
              <a:solidFill>
                <a:schemeClr val="tx1"/>
              </a:solidFill>
            </a:ln>
          </p:spPr>
          <p:txBody>
            <a:bodyPr wrap="none" rtlCol="0">
              <a:spAutoFit/>
            </a:bodyPr>
            <a:lstStyle/>
            <a:p>
              <a:pPr algn="ctr"/>
              <a:endParaRPr lang="en-US"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2010 – 2013</a:t>
              </a:r>
            </a:p>
            <a:p>
              <a:pPr algn="ctr"/>
              <a:r>
                <a:rPr lang="en-US" dirty="0" err="1">
                  <a:effectLst>
                    <a:outerShdw blurRad="38100" dist="38100" dir="2700000" algn="tl">
                      <a:srgbClr val="000000">
                        <a:alpha val="43137"/>
                      </a:srgbClr>
                    </a:outerShdw>
                  </a:effectLst>
                </a:rPr>
                <a:t>TCAP</a:t>
              </a:r>
              <a:endParaRPr lang="en-US" dirty="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99C86AC7-7204-3F42-BC70-4D1AA1FBFFC2}"/>
                </a:ext>
              </a:extLst>
            </p:cNvPr>
            <p:cNvPicPr>
              <a:picLocks noChangeAspect="1"/>
            </p:cNvPicPr>
            <p:nvPr/>
          </p:nvPicPr>
          <p:blipFill rotWithShape="1">
            <a:blip r:embed="rId3"/>
            <a:srcRect l="25274" t="22213" r="50728" b="31538"/>
            <a:stretch/>
          </p:blipFill>
          <p:spPr>
            <a:xfrm>
              <a:off x="2291312" y="929907"/>
              <a:ext cx="2048609" cy="3050931"/>
            </a:xfrm>
            <a:prstGeom prst="rect">
              <a:avLst/>
            </a:prstGeom>
            <a:solidFill>
              <a:schemeClr val="bg1"/>
            </a:solidFill>
          </p:spPr>
        </p:pic>
      </p:grpSp>
      <p:grpSp>
        <p:nvGrpSpPr>
          <p:cNvPr id="17" name="Group 16"/>
          <p:cNvGrpSpPr/>
          <p:nvPr/>
        </p:nvGrpSpPr>
        <p:grpSpPr>
          <a:xfrm>
            <a:off x="4862609" y="745317"/>
            <a:ext cx="2022049" cy="5310762"/>
            <a:chOff x="4862609" y="-20814"/>
            <a:chExt cx="2022049" cy="5310762"/>
          </a:xfrm>
        </p:grpSpPr>
        <p:sp>
          <p:nvSpPr>
            <p:cNvPr id="18" name="TextBox 17"/>
            <p:cNvSpPr txBox="1"/>
            <p:nvPr/>
          </p:nvSpPr>
          <p:spPr>
            <a:xfrm>
              <a:off x="4862609" y="3812620"/>
              <a:ext cx="1997605" cy="1477328"/>
            </a:xfrm>
            <a:prstGeom prst="rect">
              <a:avLst/>
            </a:prstGeom>
            <a:noFill/>
            <a:ln>
              <a:solidFill>
                <a:schemeClr val="tx1"/>
              </a:solidFill>
            </a:ln>
          </p:spPr>
          <p:txBody>
            <a:bodyPr wrap="square" rtlCol="0">
              <a:spAutoFit/>
            </a:bodyPr>
            <a:lstStyle/>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2013 – 2017</a:t>
              </a:r>
            </a:p>
            <a:p>
              <a:pPr algn="ctr"/>
              <a:r>
                <a:rPr lang="en-US" dirty="0">
                  <a:effectLst>
                    <a:outerShdw blurRad="38100" dist="38100" dir="2700000" algn="tl">
                      <a:srgbClr val="000000">
                        <a:alpha val="43137"/>
                      </a:srgbClr>
                    </a:outerShdw>
                  </a:effectLst>
                </a:rPr>
                <a:t>Common Core</a:t>
              </a:r>
            </a:p>
            <a:p>
              <a:pPr algn="ctr"/>
              <a:r>
                <a:rPr lang="en-US" dirty="0">
                  <a:effectLst>
                    <a:outerShdw blurRad="38100" dist="38100" dir="2700000" algn="tl">
                      <a:srgbClr val="000000">
                        <a:alpha val="43137"/>
                      </a:srgbClr>
                    </a:outerShdw>
                  </a:effectLst>
                </a:rPr>
                <a:t>TN Diploma </a:t>
              </a:r>
              <a:r>
                <a:rPr lang="en-US" dirty="0" err="1">
                  <a:effectLst>
                    <a:outerShdw blurRad="38100" dist="38100" dir="2700000" algn="tl">
                      <a:srgbClr val="000000">
                        <a:alpha val="43137"/>
                      </a:srgbClr>
                    </a:outerShdw>
                  </a:effectLst>
                </a:rPr>
                <a:t>Proj</a:t>
              </a:r>
              <a:endParaRPr lang="en-US" dirty="0">
                <a:effectLst>
                  <a:outerShdw blurRad="38100" dist="38100" dir="2700000" algn="tl">
                    <a:srgbClr val="000000">
                      <a:alpha val="43137"/>
                    </a:srgbClr>
                  </a:outerShdw>
                </a:effectLst>
              </a:endParaRPr>
            </a:p>
            <a:p>
              <a:pPr algn="ctr"/>
              <a:r>
                <a:rPr lang="en-US" dirty="0" err="1">
                  <a:effectLst>
                    <a:outerShdw blurRad="38100" dist="38100" dir="2700000" algn="tl">
                      <a:srgbClr val="000000">
                        <a:alpha val="43137"/>
                      </a:srgbClr>
                    </a:outerShdw>
                  </a:effectLst>
                </a:rPr>
                <a:t>TNReady</a:t>
              </a:r>
              <a:endParaRPr lang="en-US" dirty="0">
                <a:effectLst>
                  <a:outerShdw blurRad="38100" dist="38100" dir="2700000" algn="tl">
                    <a:srgbClr val="000000">
                      <a:alpha val="43137"/>
                    </a:srgbClr>
                  </a:outerShdw>
                </a:effectLst>
              </a:endParaRPr>
            </a:p>
          </p:txBody>
        </p:sp>
        <p:pic>
          <p:nvPicPr>
            <p:cNvPr id="19" name="Picture 18">
              <a:extLst>
                <a:ext uri="{FF2B5EF4-FFF2-40B4-BE49-F238E27FC236}">
                  <a16:creationId xmlns:a16="http://schemas.microsoft.com/office/drawing/2014/main" id="{99C86AC7-7204-3F42-BC70-4D1AA1FBFFC2}"/>
                </a:ext>
              </a:extLst>
            </p:cNvPr>
            <p:cNvPicPr>
              <a:picLocks noChangeAspect="1"/>
            </p:cNvPicPr>
            <p:nvPr/>
          </p:nvPicPr>
          <p:blipFill rotWithShape="1">
            <a:blip r:embed="rId3"/>
            <a:srcRect l="49940" t="16050" r="26578" b="31436"/>
            <a:stretch/>
          </p:blipFill>
          <p:spPr>
            <a:xfrm>
              <a:off x="4873949" y="-20814"/>
              <a:ext cx="2004647" cy="3464170"/>
            </a:xfrm>
            <a:prstGeom prst="rect">
              <a:avLst/>
            </a:prstGeom>
            <a:solidFill>
              <a:schemeClr val="bg1"/>
            </a:solidFill>
          </p:spPr>
        </p:pic>
        <p:pic>
          <p:nvPicPr>
            <p:cNvPr id="20" name="Picture 19">
              <a:extLst>
                <a:ext uri="{FF2B5EF4-FFF2-40B4-BE49-F238E27FC236}">
                  <a16:creationId xmlns:a16="http://schemas.microsoft.com/office/drawing/2014/main" id="{99C86AC7-7204-3F42-BC70-4D1AA1FBFFC2}"/>
                </a:ext>
              </a:extLst>
            </p:cNvPr>
            <p:cNvPicPr>
              <a:picLocks noChangeAspect="1"/>
            </p:cNvPicPr>
            <p:nvPr/>
          </p:nvPicPr>
          <p:blipFill rotWithShape="1">
            <a:blip r:embed="rId3"/>
            <a:srcRect l="49940" t="54829" r="26578" b="32175"/>
            <a:stretch/>
          </p:blipFill>
          <p:spPr>
            <a:xfrm>
              <a:off x="4880011" y="3063981"/>
              <a:ext cx="2004647" cy="857382"/>
            </a:xfrm>
            <a:prstGeom prst="rect">
              <a:avLst/>
            </a:prstGeom>
            <a:solidFill>
              <a:schemeClr val="bg1"/>
            </a:solidFill>
          </p:spPr>
        </p:pic>
      </p:grpSp>
      <p:grpSp>
        <p:nvGrpSpPr>
          <p:cNvPr id="21" name="Group 20"/>
          <p:cNvGrpSpPr/>
          <p:nvPr/>
        </p:nvGrpSpPr>
        <p:grpSpPr>
          <a:xfrm>
            <a:off x="7028055" y="721969"/>
            <a:ext cx="2004647" cy="5378402"/>
            <a:chOff x="7028055" y="-44162"/>
            <a:chExt cx="2004647" cy="5378402"/>
          </a:xfrm>
        </p:grpSpPr>
        <p:sp>
          <p:nvSpPr>
            <p:cNvPr id="22" name="TextBox 21"/>
            <p:cNvSpPr txBox="1"/>
            <p:nvPr/>
          </p:nvSpPr>
          <p:spPr>
            <a:xfrm>
              <a:off x="7215949" y="3804209"/>
              <a:ext cx="1647567" cy="1530031"/>
            </a:xfrm>
            <a:prstGeom prst="rect">
              <a:avLst/>
            </a:prstGeom>
            <a:noFill/>
            <a:ln>
              <a:solidFill>
                <a:schemeClr val="tx1"/>
              </a:solidFill>
            </a:ln>
          </p:spPr>
          <p:txBody>
            <a:bodyPr wrap="square" rtlCol="0">
              <a:spAutoFit/>
            </a:bodyPr>
            <a:lstStyle/>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2017 – current</a:t>
              </a:r>
            </a:p>
            <a:p>
              <a:pPr algn="ctr"/>
              <a:r>
                <a:rPr lang="en-US" dirty="0" err="1">
                  <a:effectLst>
                    <a:outerShdw blurRad="38100" dist="38100" dir="2700000" algn="tl">
                      <a:srgbClr val="000000">
                        <a:alpha val="43137"/>
                      </a:srgbClr>
                    </a:outerShdw>
                  </a:effectLst>
                </a:rPr>
                <a:t>TNReady</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CCR</a:t>
              </a:r>
              <a:endParaRPr lang="en-US" dirty="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a:p>
              <a:pPr algn="ctr"/>
              <a:endParaRPr lang="en-US" dirty="0">
                <a:effectLst>
                  <a:outerShdw blurRad="38100" dist="38100" dir="2700000" algn="tl">
                    <a:srgbClr val="000000">
                      <a:alpha val="43137"/>
                    </a:srgbClr>
                  </a:outerShdw>
                </a:effectLst>
              </a:endParaRPr>
            </a:p>
          </p:txBody>
        </p:sp>
        <p:pic>
          <p:nvPicPr>
            <p:cNvPr id="23" name="Picture 22">
              <a:extLst>
                <a:ext uri="{FF2B5EF4-FFF2-40B4-BE49-F238E27FC236}">
                  <a16:creationId xmlns:a16="http://schemas.microsoft.com/office/drawing/2014/main" id="{99C86AC7-7204-3F42-BC70-4D1AA1FBFFC2}"/>
                </a:ext>
              </a:extLst>
            </p:cNvPr>
            <p:cNvPicPr>
              <a:picLocks noChangeAspect="1"/>
            </p:cNvPicPr>
            <p:nvPr/>
          </p:nvPicPr>
          <p:blipFill rotWithShape="1">
            <a:blip r:embed="rId3"/>
            <a:srcRect l="76206" t="10897" r="1967" b="31695"/>
            <a:stretch/>
          </p:blipFill>
          <p:spPr>
            <a:xfrm>
              <a:off x="7107351" y="-44162"/>
              <a:ext cx="1863306" cy="3786996"/>
            </a:xfrm>
            <a:prstGeom prst="rect">
              <a:avLst/>
            </a:prstGeom>
            <a:solidFill>
              <a:schemeClr val="bg1"/>
            </a:solidFill>
          </p:spPr>
        </p:pic>
        <p:pic>
          <p:nvPicPr>
            <p:cNvPr id="24" name="Picture 23">
              <a:extLst>
                <a:ext uri="{FF2B5EF4-FFF2-40B4-BE49-F238E27FC236}">
                  <a16:creationId xmlns:a16="http://schemas.microsoft.com/office/drawing/2014/main" id="{99C86AC7-7204-3F42-BC70-4D1AA1FBFFC2}"/>
                </a:ext>
              </a:extLst>
            </p:cNvPr>
            <p:cNvPicPr>
              <a:picLocks noChangeAspect="1"/>
            </p:cNvPicPr>
            <p:nvPr/>
          </p:nvPicPr>
          <p:blipFill rotWithShape="1">
            <a:blip r:embed="rId3"/>
            <a:srcRect l="49940" t="54829" r="26578" b="32175"/>
            <a:stretch/>
          </p:blipFill>
          <p:spPr>
            <a:xfrm>
              <a:off x="7028055" y="3084657"/>
              <a:ext cx="2004647" cy="857382"/>
            </a:xfrm>
            <a:prstGeom prst="rect">
              <a:avLst/>
            </a:prstGeom>
            <a:solidFill>
              <a:schemeClr val="bg1"/>
            </a:solidFill>
          </p:spPr>
        </p:pic>
      </p:grpSp>
      <p:pic>
        <p:nvPicPr>
          <p:cNvPr id="25" name="Picture 24">
            <a:extLst>
              <a:ext uri="{FF2B5EF4-FFF2-40B4-BE49-F238E27FC236}">
                <a16:creationId xmlns:a16="http://schemas.microsoft.com/office/drawing/2014/main" id="{CD9242B1-9FA3-764D-A73A-ADD35CB6DD60}"/>
              </a:ext>
            </a:extLst>
          </p:cNvPr>
          <p:cNvPicPr>
            <a:picLocks noChangeAspect="1"/>
          </p:cNvPicPr>
          <p:nvPr/>
        </p:nvPicPr>
        <p:blipFill>
          <a:blip r:embed="rId4"/>
          <a:stretch>
            <a:fillRect/>
          </a:stretch>
        </p:blipFill>
        <p:spPr>
          <a:xfrm>
            <a:off x="7804642" y="1962881"/>
            <a:ext cx="450837" cy="239334"/>
          </a:xfrm>
          <a:prstGeom prst="rect">
            <a:avLst/>
          </a:prstGeom>
        </p:spPr>
      </p:pic>
    </p:spTree>
    <p:extLst>
      <p:ext uri="{BB962C8B-B14F-4D97-AF65-F5344CB8AC3E}">
        <p14:creationId xmlns:p14="http://schemas.microsoft.com/office/powerpoint/2010/main" val="34489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How do we get to the root cause?</a:t>
            </a:r>
            <a:endParaRPr lang="en-US" sz="3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6809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Root Causes</a:t>
            </a:r>
            <a:endParaRPr lang="en-US" sz="3500" b="1" dirty="0">
              <a:solidFill>
                <a:schemeClr val="bg1"/>
              </a:solidFill>
              <a:effectLst>
                <a:outerShdw blurRad="38100" dist="38100" dir="2700000" algn="tl">
                  <a:srgbClr val="000000">
                    <a:alpha val="43137"/>
                  </a:srgbClr>
                </a:outerShdw>
              </a:effectLst>
            </a:endParaRPr>
          </a:p>
        </p:txBody>
      </p:sp>
      <p:pic>
        <p:nvPicPr>
          <p:cNvPr id="26" name="Picture 25"/>
          <p:cNvPicPr>
            <a:picLocks noChangeAspect="1"/>
          </p:cNvPicPr>
          <p:nvPr/>
        </p:nvPicPr>
        <p:blipFill>
          <a:blip r:embed="rId2"/>
          <a:stretch>
            <a:fillRect/>
          </a:stretch>
        </p:blipFill>
        <p:spPr>
          <a:xfrm>
            <a:off x="1777682" y="639216"/>
            <a:ext cx="5736919" cy="5511450"/>
          </a:xfrm>
          <a:prstGeom prst="rect">
            <a:avLst/>
          </a:prstGeom>
        </p:spPr>
      </p:pic>
      <p:sp>
        <p:nvSpPr>
          <p:cNvPr id="27" name="TextBox 26"/>
          <p:cNvSpPr txBox="1"/>
          <p:nvPr/>
        </p:nvSpPr>
        <p:spPr>
          <a:xfrm>
            <a:off x="4200859" y="3674027"/>
            <a:ext cx="890565" cy="369332"/>
          </a:xfrm>
          <a:prstGeom prst="rect">
            <a:avLst/>
          </a:prstGeom>
          <a:solidFill>
            <a:schemeClr val="accent6">
              <a:lumMod val="75000"/>
            </a:schemeClr>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BELOW</a:t>
            </a:r>
          </a:p>
        </p:txBody>
      </p:sp>
      <p:sp>
        <p:nvSpPr>
          <p:cNvPr id="28" name="TextBox 27"/>
          <p:cNvSpPr txBox="1"/>
          <p:nvPr/>
        </p:nvSpPr>
        <p:spPr>
          <a:xfrm>
            <a:off x="3842940" y="3175075"/>
            <a:ext cx="1606402" cy="369332"/>
          </a:xfrm>
          <a:prstGeom prst="rect">
            <a:avLst/>
          </a:prstGeom>
          <a:solidFill>
            <a:schemeClr val="accent6">
              <a:lumMod val="75000"/>
            </a:schemeClr>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APPROACHING</a:t>
            </a:r>
          </a:p>
        </p:txBody>
      </p:sp>
      <p:sp>
        <p:nvSpPr>
          <p:cNvPr id="29" name="TextBox 28"/>
          <p:cNvSpPr txBox="1"/>
          <p:nvPr/>
        </p:nvSpPr>
        <p:spPr>
          <a:xfrm>
            <a:off x="4054665" y="2124979"/>
            <a:ext cx="1182953" cy="369332"/>
          </a:xfrm>
          <a:prstGeom prst="rect">
            <a:avLst/>
          </a:prstGeom>
          <a:solidFill>
            <a:schemeClr val="accent6">
              <a:lumMod val="75000"/>
            </a:schemeClr>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ON-TRACK</a:t>
            </a:r>
          </a:p>
        </p:txBody>
      </p:sp>
      <p:sp>
        <p:nvSpPr>
          <p:cNvPr id="30" name="TextBox 29"/>
          <p:cNvSpPr txBox="1"/>
          <p:nvPr/>
        </p:nvSpPr>
        <p:spPr>
          <a:xfrm>
            <a:off x="4127408" y="899519"/>
            <a:ext cx="1278107" cy="369332"/>
          </a:xfrm>
          <a:prstGeom prst="rect">
            <a:avLst/>
          </a:prstGeom>
          <a:solidFill>
            <a:schemeClr val="accent6">
              <a:lumMod val="75000"/>
            </a:schemeClr>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MASTERED</a:t>
            </a:r>
          </a:p>
        </p:txBody>
      </p:sp>
      <p:sp>
        <p:nvSpPr>
          <p:cNvPr id="31" name="TextBox 30"/>
          <p:cNvSpPr txBox="1"/>
          <p:nvPr/>
        </p:nvSpPr>
        <p:spPr>
          <a:xfrm>
            <a:off x="3583446" y="5256663"/>
            <a:ext cx="1234825" cy="369332"/>
          </a:xfrm>
          <a:prstGeom prst="rect">
            <a:avLst/>
          </a:prstGeom>
          <a:solidFill>
            <a:schemeClr val="accent6">
              <a:lumMod val="50000"/>
            </a:schemeClr>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STUDENTS</a:t>
            </a:r>
          </a:p>
        </p:txBody>
      </p:sp>
      <p:sp>
        <p:nvSpPr>
          <p:cNvPr id="32" name="TextBox 31"/>
          <p:cNvSpPr txBox="1"/>
          <p:nvPr/>
        </p:nvSpPr>
        <p:spPr>
          <a:xfrm>
            <a:off x="4043130" y="5846144"/>
            <a:ext cx="1375056" cy="369332"/>
          </a:xfrm>
          <a:prstGeom prst="rect">
            <a:avLst/>
          </a:prstGeom>
          <a:solidFill>
            <a:schemeClr val="accent6">
              <a:lumMod val="50000"/>
            </a:schemeClr>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STANDARDS</a:t>
            </a:r>
          </a:p>
        </p:txBody>
      </p:sp>
      <p:sp>
        <p:nvSpPr>
          <p:cNvPr id="33" name="TextBox 32"/>
          <p:cNvSpPr txBox="1"/>
          <p:nvPr/>
        </p:nvSpPr>
        <p:spPr>
          <a:xfrm>
            <a:off x="4673969" y="4741663"/>
            <a:ext cx="1143262" cy="369332"/>
          </a:xfrm>
          <a:prstGeom prst="rect">
            <a:avLst/>
          </a:prstGeom>
          <a:solidFill>
            <a:schemeClr val="accent6">
              <a:lumMod val="50000"/>
            </a:schemeClr>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BUILDING</a:t>
            </a:r>
          </a:p>
        </p:txBody>
      </p:sp>
      <p:sp>
        <p:nvSpPr>
          <p:cNvPr id="34" name="TextBox 33"/>
          <p:cNvSpPr txBox="1"/>
          <p:nvPr/>
        </p:nvSpPr>
        <p:spPr>
          <a:xfrm>
            <a:off x="4162491" y="4142503"/>
            <a:ext cx="1074525" cy="369332"/>
          </a:xfrm>
          <a:prstGeom prst="rect">
            <a:avLst/>
          </a:prstGeom>
          <a:solidFill>
            <a:schemeClr val="accent6">
              <a:lumMod val="50000"/>
            </a:schemeClr>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DISTRICT</a:t>
            </a:r>
          </a:p>
        </p:txBody>
      </p:sp>
    </p:spTree>
    <p:extLst>
      <p:ext uri="{BB962C8B-B14F-4D97-AF65-F5344CB8AC3E}">
        <p14:creationId xmlns:p14="http://schemas.microsoft.com/office/powerpoint/2010/main" val="9534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How do we get to the root cause?</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Most focused process is to start with the standards analysis</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693663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Standards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smtClean="0"/>
              <a:t>Subscore</a:t>
            </a:r>
            <a:r>
              <a:rPr lang="en-US" sz="3200" dirty="0" smtClean="0"/>
              <a:t> Report</a:t>
            </a:r>
          </a:p>
          <a:p>
            <a:pPr marL="914400" lvl="1" indent="-457200">
              <a:buFont typeface="Arial" panose="020B0604020202020204" pitchFamily="34" charset="0"/>
              <a:buChar char="•"/>
            </a:pPr>
            <a:r>
              <a:rPr lang="en-US" sz="3200" dirty="0" smtClean="0"/>
              <a:t>Located in the Principals’ Database</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882012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err="1" smtClean="0">
                <a:solidFill>
                  <a:schemeClr val="bg1"/>
                </a:solidFill>
                <a:effectLst>
                  <a:outerShdw blurRad="38100" dist="38100" dir="2700000" algn="tl">
                    <a:srgbClr val="000000">
                      <a:alpha val="43137"/>
                    </a:srgbClr>
                  </a:outerShdw>
                </a:effectLst>
              </a:rPr>
              <a:t>Subscore</a:t>
            </a:r>
            <a:r>
              <a:rPr lang="en-US" sz="3500" b="1" dirty="0" smtClean="0">
                <a:solidFill>
                  <a:schemeClr val="bg1"/>
                </a:solidFill>
                <a:effectLst>
                  <a:outerShdw blurRad="38100" dist="38100" dir="2700000" algn="tl">
                    <a:srgbClr val="000000">
                      <a:alpha val="43137"/>
                    </a:srgbClr>
                  </a:outerShdw>
                </a:effectLst>
              </a:rPr>
              <a:t> Report – Standards Data</a:t>
            </a:r>
            <a:endParaRPr lang="en-US" sz="3500" b="1" dirty="0">
              <a:solidFill>
                <a:schemeClr val="bg1"/>
              </a:solidFill>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7FFAFF65-9CB9-4079-B20F-1647D50D2CB6}"/>
              </a:ext>
            </a:extLst>
          </p:cNvPr>
          <p:cNvPicPr>
            <a:picLocks noChangeAspect="1"/>
          </p:cNvPicPr>
          <p:nvPr/>
        </p:nvPicPr>
        <p:blipFill>
          <a:blip r:embed="rId2"/>
          <a:stretch>
            <a:fillRect/>
          </a:stretch>
        </p:blipFill>
        <p:spPr>
          <a:xfrm>
            <a:off x="610736" y="1114696"/>
            <a:ext cx="8114981" cy="5743304"/>
          </a:xfrm>
          <a:prstGeom prst="rect">
            <a:avLst/>
          </a:prstGeom>
        </p:spPr>
      </p:pic>
    </p:spTree>
    <p:extLst>
      <p:ext uri="{BB962C8B-B14F-4D97-AF65-F5344CB8AC3E}">
        <p14:creationId xmlns:p14="http://schemas.microsoft.com/office/powerpoint/2010/main" val="1472363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Standards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Standards Analysis</a:t>
            </a:r>
          </a:p>
          <a:p>
            <a:pPr marL="914400" lvl="1" indent="-457200">
              <a:buFont typeface="Arial" panose="020B0604020202020204" pitchFamily="34" charset="0"/>
              <a:buChar char="•"/>
            </a:pPr>
            <a:r>
              <a:rPr lang="en-US" sz="3200" dirty="0" smtClean="0"/>
              <a:t>Located in Pearson Access Next and on the Sharing Server in the Principals’ Database</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093847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Standards Analysis – Standards Data</a:t>
            </a:r>
            <a:endParaRPr lang="en-US" sz="3500"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DB133B75-A145-427C-98A0-3A5454BE5144}"/>
              </a:ext>
            </a:extLst>
          </p:cNvPr>
          <p:cNvPicPr>
            <a:picLocks noChangeAspect="1"/>
          </p:cNvPicPr>
          <p:nvPr/>
        </p:nvPicPr>
        <p:blipFill>
          <a:blip r:embed="rId2"/>
          <a:stretch>
            <a:fillRect/>
          </a:stretch>
        </p:blipFill>
        <p:spPr>
          <a:xfrm>
            <a:off x="0" y="623155"/>
            <a:ext cx="9144000" cy="750277"/>
          </a:xfrm>
          <a:prstGeom prst="rect">
            <a:avLst/>
          </a:prstGeom>
        </p:spPr>
      </p:pic>
      <p:pic>
        <p:nvPicPr>
          <p:cNvPr id="7" name="Picture 6">
            <a:extLst>
              <a:ext uri="{FF2B5EF4-FFF2-40B4-BE49-F238E27FC236}">
                <a16:creationId xmlns:a16="http://schemas.microsoft.com/office/drawing/2014/main" id="{06E74813-968F-4033-8270-C7472F6208F3}"/>
              </a:ext>
            </a:extLst>
          </p:cNvPr>
          <p:cNvPicPr>
            <a:picLocks noChangeAspect="1"/>
          </p:cNvPicPr>
          <p:nvPr/>
        </p:nvPicPr>
        <p:blipFill>
          <a:blip r:embed="rId3"/>
          <a:stretch>
            <a:fillRect/>
          </a:stretch>
        </p:blipFill>
        <p:spPr>
          <a:xfrm>
            <a:off x="0" y="1373432"/>
            <a:ext cx="6951750" cy="526400"/>
          </a:xfrm>
          <a:prstGeom prst="rect">
            <a:avLst/>
          </a:prstGeom>
        </p:spPr>
      </p:pic>
      <p:pic>
        <p:nvPicPr>
          <p:cNvPr id="8" name="Picture 7">
            <a:extLst>
              <a:ext uri="{FF2B5EF4-FFF2-40B4-BE49-F238E27FC236}">
                <a16:creationId xmlns:a16="http://schemas.microsoft.com/office/drawing/2014/main" id="{1E1F756E-D1B5-4C4D-B6AF-2222EC16D475}"/>
              </a:ext>
            </a:extLst>
          </p:cNvPr>
          <p:cNvPicPr>
            <a:picLocks noChangeAspect="1"/>
          </p:cNvPicPr>
          <p:nvPr/>
        </p:nvPicPr>
        <p:blipFill>
          <a:blip r:embed="rId4"/>
          <a:stretch>
            <a:fillRect/>
          </a:stretch>
        </p:blipFill>
        <p:spPr>
          <a:xfrm>
            <a:off x="0" y="1918890"/>
            <a:ext cx="9144000" cy="4334124"/>
          </a:xfrm>
          <a:prstGeom prst="rect">
            <a:avLst/>
          </a:prstGeom>
        </p:spPr>
      </p:pic>
    </p:spTree>
    <p:extLst>
      <p:ext uri="{BB962C8B-B14F-4D97-AF65-F5344CB8AC3E}">
        <p14:creationId xmlns:p14="http://schemas.microsoft.com/office/powerpoint/2010/main" val="1533606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Student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Individual Student Report (</a:t>
            </a:r>
            <a:r>
              <a:rPr lang="en-US" sz="3200" dirty="0" err="1" smtClean="0"/>
              <a:t>ISR</a:t>
            </a:r>
            <a:r>
              <a:rPr lang="en-US" sz="3200" dirty="0" smtClean="0"/>
              <a:t>)</a:t>
            </a:r>
          </a:p>
          <a:p>
            <a:pPr marL="914400" lvl="1" indent="-457200">
              <a:buFont typeface="Arial" panose="020B0604020202020204" pitchFamily="34" charset="0"/>
              <a:buChar char="•"/>
            </a:pPr>
            <a:r>
              <a:rPr lang="en-US" sz="3200" dirty="0" smtClean="0"/>
              <a:t>Located </a:t>
            </a:r>
            <a:r>
              <a:rPr lang="en-US" sz="3200" dirty="0"/>
              <a:t>in Pearson Access Next – and on the Sharing Server </a:t>
            </a:r>
            <a:endParaRPr lang="en-US" sz="3200" dirty="0" smtClean="0"/>
          </a:p>
          <a:p>
            <a:pPr marL="914400" lvl="1" indent="-457200">
              <a:buFont typeface="Arial" panose="020B0604020202020204" pitchFamily="34" charset="0"/>
              <a:buChar char="•"/>
            </a:pPr>
            <a:r>
              <a:rPr lang="en-US" sz="3200" dirty="0" smtClean="0"/>
              <a:t>Very </a:t>
            </a:r>
            <a:r>
              <a:rPr lang="en-US" sz="3200" dirty="0"/>
              <a:t>detailed information about individual </a:t>
            </a:r>
            <a:r>
              <a:rPr lang="en-US" sz="3200" dirty="0" smtClean="0"/>
              <a:t>students.</a:t>
            </a:r>
          </a:p>
          <a:p>
            <a:pPr marL="914400" lvl="1" indent="-457200">
              <a:buFont typeface="Arial" panose="020B0604020202020204" pitchFamily="34" charset="0"/>
              <a:buChar char="•"/>
            </a:pPr>
            <a:r>
              <a:rPr lang="en-US" sz="3200" dirty="0" smtClean="0"/>
              <a:t>Be </a:t>
            </a:r>
            <a:r>
              <a:rPr lang="en-US" sz="3200" dirty="0"/>
              <a:t>mindful of </a:t>
            </a:r>
            <a:r>
              <a:rPr lang="en-US" sz="3200" dirty="0" err="1"/>
              <a:t>FERPA</a:t>
            </a:r>
            <a:r>
              <a:rPr lang="en-US" sz="3200" dirty="0"/>
              <a:t> when using any student data </a:t>
            </a:r>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19839805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err="1" smtClean="0">
                <a:solidFill>
                  <a:schemeClr val="bg1"/>
                </a:solidFill>
                <a:effectLst>
                  <a:outerShdw blurRad="38100" dist="38100" dir="2700000" algn="tl">
                    <a:srgbClr val="000000">
                      <a:alpha val="43137"/>
                    </a:srgbClr>
                  </a:outerShdw>
                </a:effectLst>
              </a:rPr>
              <a:t>ISR</a:t>
            </a:r>
            <a:r>
              <a:rPr lang="en-US" sz="3500" b="1" dirty="0" smtClean="0">
                <a:solidFill>
                  <a:schemeClr val="bg1"/>
                </a:solidFill>
                <a:effectLst>
                  <a:outerShdw blurRad="38100" dist="38100" dir="2700000" algn="tl">
                    <a:srgbClr val="000000">
                      <a:alpha val="43137"/>
                    </a:srgbClr>
                  </a:outerShdw>
                </a:effectLst>
              </a:rPr>
              <a:t> Page 1 – Student Data</a:t>
            </a:r>
            <a:endParaRPr lang="en-US" sz="3500" b="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0" y="803185"/>
            <a:ext cx="9144000" cy="5377745"/>
          </a:xfrm>
          <a:prstGeom prst="rect">
            <a:avLst/>
          </a:prstGeom>
        </p:spPr>
      </p:pic>
    </p:spTree>
    <p:extLst>
      <p:ext uri="{BB962C8B-B14F-4D97-AF65-F5344CB8AC3E}">
        <p14:creationId xmlns:p14="http://schemas.microsoft.com/office/powerpoint/2010/main" val="2158708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Logistics – Accessing Data </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2554545"/>
          </a:xfrm>
          <a:prstGeom prst="rect">
            <a:avLst/>
          </a:prstGeom>
          <a:noFill/>
        </p:spPr>
        <p:txBody>
          <a:bodyPr wrap="square" rtlCol="0">
            <a:spAutoFit/>
          </a:bodyPr>
          <a:lstStyle/>
          <a:p>
            <a:r>
              <a:rPr lang="en-US" sz="3200" dirty="0" smtClean="0"/>
              <a:t>The link to the Accountability page is located in the signature block of everyone on the team. You can also access our page through the </a:t>
            </a:r>
            <a:r>
              <a:rPr lang="en-US" sz="3200" dirty="0" err="1" smtClean="0"/>
              <a:t>QR</a:t>
            </a:r>
            <a:r>
              <a:rPr lang="en-US" sz="3200" dirty="0" smtClean="0"/>
              <a:t> code bottom left or from this address: Accountability.cmcss.net</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719279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err="1" smtClean="0">
                <a:solidFill>
                  <a:schemeClr val="bg1"/>
                </a:solidFill>
                <a:effectLst>
                  <a:outerShdw blurRad="38100" dist="38100" dir="2700000" algn="tl">
                    <a:srgbClr val="000000">
                      <a:alpha val="43137"/>
                    </a:srgbClr>
                  </a:outerShdw>
                </a:effectLst>
              </a:rPr>
              <a:t>ISR</a:t>
            </a:r>
            <a:r>
              <a:rPr lang="en-US" sz="3500" b="1" dirty="0" smtClean="0">
                <a:solidFill>
                  <a:schemeClr val="bg1"/>
                </a:solidFill>
                <a:effectLst>
                  <a:outerShdw blurRad="38100" dist="38100" dir="2700000" algn="tl">
                    <a:srgbClr val="000000">
                      <a:alpha val="43137"/>
                    </a:srgbClr>
                  </a:outerShdw>
                </a:effectLst>
              </a:rPr>
              <a:t> Page 2 – Student Data</a:t>
            </a:r>
            <a:endParaRPr lang="en-US" sz="3500" b="1" dirty="0">
              <a:solidFill>
                <a:schemeClr val="bg1"/>
              </a:solidFill>
              <a:effectLst>
                <a:outerShdw blurRad="38100" dist="38100" dir="2700000" algn="tl">
                  <a:srgbClr val="000000">
                    <a:alpha val="43137"/>
                  </a:srgbClr>
                </a:outerShdw>
              </a:effectLst>
            </a:endParaRPr>
          </a:p>
        </p:txBody>
      </p:sp>
      <p:pic>
        <p:nvPicPr>
          <p:cNvPr id="16" name="Picture 15"/>
          <p:cNvPicPr>
            <a:picLocks noChangeAspect="1"/>
          </p:cNvPicPr>
          <p:nvPr/>
        </p:nvPicPr>
        <p:blipFill>
          <a:blip r:embed="rId2"/>
          <a:stretch>
            <a:fillRect/>
          </a:stretch>
        </p:blipFill>
        <p:spPr>
          <a:xfrm>
            <a:off x="0" y="957225"/>
            <a:ext cx="9144000" cy="5157345"/>
          </a:xfrm>
          <a:prstGeom prst="rect">
            <a:avLst/>
          </a:prstGeom>
        </p:spPr>
      </p:pic>
    </p:spTree>
    <p:extLst>
      <p:ext uri="{BB962C8B-B14F-4D97-AF65-F5344CB8AC3E}">
        <p14:creationId xmlns:p14="http://schemas.microsoft.com/office/powerpoint/2010/main" val="3061554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Student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t>Class </a:t>
            </a:r>
            <a:r>
              <a:rPr lang="en-US" sz="3200" dirty="0" smtClean="0"/>
              <a:t>Roster</a:t>
            </a:r>
          </a:p>
          <a:p>
            <a:pPr marL="914400" lvl="1" indent="-457200">
              <a:buFont typeface="Arial" panose="020B0604020202020204" pitchFamily="34" charset="0"/>
              <a:buChar char="•"/>
            </a:pPr>
            <a:r>
              <a:rPr lang="en-US" sz="3200" dirty="0" smtClean="0"/>
              <a:t>Located </a:t>
            </a:r>
            <a:r>
              <a:rPr lang="en-US" sz="3200" dirty="0"/>
              <a:t>in Pearson Access Next – and on the Sharing Server </a:t>
            </a:r>
          </a:p>
          <a:p>
            <a:pPr marL="914400" lvl="1" indent="-457200">
              <a:buFont typeface="Arial" panose="020B0604020202020204" pitchFamily="34" charset="0"/>
              <a:buChar char="•"/>
            </a:pPr>
            <a:r>
              <a:rPr lang="en-US" sz="3200" dirty="0" smtClean="0"/>
              <a:t>Snapshot </a:t>
            </a:r>
            <a:r>
              <a:rPr lang="en-US" sz="3200" dirty="0"/>
              <a:t>of students in classes. </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8811777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Class Roster – Student Data</a:t>
            </a:r>
            <a:endParaRPr lang="en-US" sz="3500" b="1" dirty="0">
              <a:solidFill>
                <a:schemeClr val="bg1"/>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stretch>
            <a:fillRect/>
          </a:stretch>
        </p:blipFill>
        <p:spPr>
          <a:xfrm>
            <a:off x="-25088" y="1335275"/>
            <a:ext cx="9194176" cy="464533"/>
          </a:xfrm>
          <a:prstGeom prst="rect">
            <a:avLst/>
          </a:prstGeom>
        </p:spPr>
      </p:pic>
      <p:pic>
        <p:nvPicPr>
          <p:cNvPr id="13" name="Picture 12"/>
          <p:cNvPicPr>
            <a:picLocks noChangeAspect="1"/>
          </p:cNvPicPr>
          <p:nvPr/>
        </p:nvPicPr>
        <p:blipFill>
          <a:blip r:embed="rId4"/>
          <a:stretch>
            <a:fillRect/>
          </a:stretch>
        </p:blipFill>
        <p:spPr>
          <a:xfrm>
            <a:off x="18278" y="1853614"/>
            <a:ext cx="3577500" cy="276933"/>
          </a:xfrm>
          <a:prstGeom prst="rect">
            <a:avLst/>
          </a:prstGeom>
        </p:spPr>
      </p:pic>
      <p:pic>
        <p:nvPicPr>
          <p:cNvPr id="14" name="Picture 13"/>
          <p:cNvPicPr>
            <a:picLocks noChangeAspect="1"/>
          </p:cNvPicPr>
          <p:nvPr/>
        </p:nvPicPr>
        <p:blipFill>
          <a:blip r:embed="rId5"/>
          <a:stretch>
            <a:fillRect/>
          </a:stretch>
        </p:blipFill>
        <p:spPr>
          <a:xfrm>
            <a:off x="-25088" y="2227466"/>
            <a:ext cx="9194176" cy="2403067"/>
          </a:xfrm>
          <a:prstGeom prst="rect">
            <a:avLst/>
          </a:prstGeom>
        </p:spPr>
      </p:pic>
      <p:pic>
        <p:nvPicPr>
          <p:cNvPr id="15" name="Picture 14"/>
          <p:cNvPicPr>
            <a:picLocks noChangeAspect="1"/>
          </p:cNvPicPr>
          <p:nvPr/>
        </p:nvPicPr>
        <p:blipFill>
          <a:blip r:embed="rId6"/>
          <a:stretch>
            <a:fillRect/>
          </a:stretch>
        </p:blipFill>
        <p:spPr>
          <a:xfrm>
            <a:off x="-46860" y="4631988"/>
            <a:ext cx="9194176" cy="250133"/>
          </a:xfrm>
          <a:prstGeom prst="rect">
            <a:avLst/>
          </a:prstGeom>
        </p:spPr>
      </p:pic>
      <p:pic>
        <p:nvPicPr>
          <p:cNvPr id="16" name="Picture 15"/>
          <p:cNvPicPr>
            <a:picLocks noChangeAspect="1"/>
          </p:cNvPicPr>
          <p:nvPr/>
        </p:nvPicPr>
        <p:blipFill>
          <a:blip r:embed="rId7"/>
          <a:stretch>
            <a:fillRect/>
          </a:stretch>
        </p:blipFill>
        <p:spPr>
          <a:xfrm>
            <a:off x="2212166" y="4849085"/>
            <a:ext cx="6940351" cy="991600"/>
          </a:xfrm>
          <a:prstGeom prst="rect">
            <a:avLst/>
          </a:prstGeom>
        </p:spPr>
      </p:pic>
      <p:pic>
        <p:nvPicPr>
          <p:cNvPr id="17" name="Picture 16"/>
          <p:cNvPicPr>
            <a:picLocks noChangeAspect="1"/>
          </p:cNvPicPr>
          <p:nvPr/>
        </p:nvPicPr>
        <p:blipFill>
          <a:blip r:embed="rId8"/>
          <a:stretch>
            <a:fillRect/>
          </a:stretch>
        </p:blipFill>
        <p:spPr>
          <a:xfrm>
            <a:off x="-57924" y="5647369"/>
            <a:ext cx="2302424" cy="262104"/>
          </a:xfrm>
          <a:prstGeom prst="rect">
            <a:avLst/>
          </a:prstGeom>
        </p:spPr>
      </p:pic>
    </p:spTree>
    <p:extLst>
      <p:ext uri="{BB962C8B-B14F-4D97-AF65-F5344CB8AC3E}">
        <p14:creationId xmlns:p14="http://schemas.microsoft.com/office/powerpoint/2010/main" val="2601322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Class Roster – Student Data</a:t>
            </a:r>
            <a:endParaRPr lang="en-US" sz="3500" b="1" dirty="0">
              <a:solidFill>
                <a:schemeClr val="bg1"/>
              </a:solidFill>
              <a:effectLst>
                <a:outerShdw blurRad="38100" dist="38100" dir="2700000" algn="tl">
                  <a:srgbClr val="000000">
                    <a:alpha val="43137"/>
                  </a:srgbClr>
                </a:outerShdw>
              </a:effectLst>
            </a:endParaRPr>
          </a:p>
        </p:txBody>
      </p:sp>
      <p:sp>
        <p:nvSpPr>
          <p:cNvPr id="10" name="Title 1">
            <a:extLst>
              <a:ext uri="{FF2B5EF4-FFF2-40B4-BE49-F238E27FC236}">
                <a16:creationId xmlns:a16="http://schemas.microsoft.com/office/drawing/2014/main" id="{D0E48A98-4D17-2941-8BC4-E12D28424198}"/>
              </a:ext>
            </a:extLst>
          </p:cNvPr>
          <p:cNvSpPr>
            <a:spLocks noGrp="1"/>
          </p:cNvSpPr>
          <p:nvPr>
            <p:ph type="title"/>
          </p:nvPr>
        </p:nvSpPr>
        <p:spPr>
          <a:xfrm>
            <a:off x="628650" y="921179"/>
            <a:ext cx="7886700" cy="1325563"/>
          </a:xfrm>
        </p:spPr>
        <p:txBody>
          <a:bodyPr/>
          <a:lstStyle/>
          <a:p>
            <a:r>
              <a:rPr lang="en-US" dirty="0"/>
              <a:t>Class Roster</a:t>
            </a:r>
          </a:p>
        </p:txBody>
      </p:sp>
      <p:pic>
        <p:nvPicPr>
          <p:cNvPr id="11" name="Picture 10"/>
          <p:cNvPicPr>
            <a:picLocks noChangeAspect="1"/>
          </p:cNvPicPr>
          <p:nvPr/>
        </p:nvPicPr>
        <p:blipFill>
          <a:blip r:embed="rId3"/>
          <a:stretch>
            <a:fillRect/>
          </a:stretch>
        </p:blipFill>
        <p:spPr>
          <a:xfrm>
            <a:off x="-25088" y="639035"/>
            <a:ext cx="9194176" cy="2403067"/>
          </a:xfrm>
          <a:prstGeom prst="rect">
            <a:avLst/>
          </a:prstGeom>
        </p:spPr>
      </p:pic>
      <p:pic>
        <p:nvPicPr>
          <p:cNvPr id="12" name="Picture 11"/>
          <p:cNvPicPr>
            <a:picLocks noChangeAspect="1"/>
          </p:cNvPicPr>
          <p:nvPr/>
        </p:nvPicPr>
        <p:blipFill>
          <a:blip r:embed="rId4"/>
          <a:stretch>
            <a:fillRect/>
          </a:stretch>
        </p:blipFill>
        <p:spPr>
          <a:xfrm>
            <a:off x="-46860" y="3043557"/>
            <a:ext cx="9194176" cy="250133"/>
          </a:xfrm>
          <a:prstGeom prst="rect">
            <a:avLst/>
          </a:prstGeom>
        </p:spPr>
      </p:pic>
      <p:pic>
        <p:nvPicPr>
          <p:cNvPr id="13" name="Picture 12"/>
          <p:cNvPicPr>
            <a:picLocks noChangeAspect="1"/>
          </p:cNvPicPr>
          <p:nvPr/>
        </p:nvPicPr>
        <p:blipFill>
          <a:blip r:embed="rId5"/>
          <a:stretch>
            <a:fillRect/>
          </a:stretch>
        </p:blipFill>
        <p:spPr>
          <a:xfrm>
            <a:off x="2212166" y="3260654"/>
            <a:ext cx="6940351" cy="991600"/>
          </a:xfrm>
          <a:prstGeom prst="rect">
            <a:avLst/>
          </a:prstGeom>
        </p:spPr>
      </p:pic>
      <p:pic>
        <p:nvPicPr>
          <p:cNvPr id="14" name="Picture 13"/>
          <p:cNvPicPr>
            <a:picLocks noChangeAspect="1"/>
          </p:cNvPicPr>
          <p:nvPr/>
        </p:nvPicPr>
        <p:blipFill>
          <a:blip r:embed="rId6"/>
          <a:stretch>
            <a:fillRect/>
          </a:stretch>
        </p:blipFill>
        <p:spPr>
          <a:xfrm>
            <a:off x="-57924" y="4058938"/>
            <a:ext cx="2302424" cy="262104"/>
          </a:xfrm>
          <a:prstGeom prst="rect">
            <a:avLst/>
          </a:prstGeom>
        </p:spPr>
      </p:pic>
      <p:pic>
        <p:nvPicPr>
          <p:cNvPr id="15" name="Picture 14"/>
          <p:cNvPicPr>
            <a:picLocks noChangeAspect="1"/>
          </p:cNvPicPr>
          <p:nvPr/>
        </p:nvPicPr>
        <p:blipFill>
          <a:blip r:embed="rId7"/>
          <a:stretch>
            <a:fillRect/>
          </a:stretch>
        </p:blipFill>
        <p:spPr>
          <a:xfrm>
            <a:off x="2203649" y="4252254"/>
            <a:ext cx="6940351" cy="866533"/>
          </a:xfrm>
          <a:prstGeom prst="rect">
            <a:avLst/>
          </a:prstGeom>
        </p:spPr>
      </p:pic>
      <p:pic>
        <p:nvPicPr>
          <p:cNvPr id="16" name="Picture 15"/>
          <p:cNvPicPr>
            <a:picLocks noChangeAspect="1"/>
          </p:cNvPicPr>
          <p:nvPr/>
        </p:nvPicPr>
        <p:blipFill>
          <a:blip r:embed="rId8"/>
          <a:stretch>
            <a:fillRect/>
          </a:stretch>
        </p:blipFill>
        <p:spPr>
          <a:xfrm>
            <a:off x="-57746" y="5065781"/>
            <a:ext cx="9194176" cy="276933"/>
          </a:xfrm>
          <a:prstGeom prst="rect">
            <a:avLst/>
          </a:prstGeom>
        </p:spPr>
      </p:pic>
      <p:pic>
        <p:nvPicPr>
          <p:cNvPr id="17" name="Picture 16"/>
          <p:cNvPicPr>
            <a:picLocks noChangeAspect="1"/>
          </p:cNvPicPr>
          <p:nvPr/>
        </p:nvPicPr>
        <p:blipFill>
          <a:blip r:embed="rId9"/>
          <a:stretch>
            <a:fillRect/>
          </a:stretch>
        </p:blipFill>
        <p:spPr>
          <a:xfrm>
            <a:off x="2203649" y="5247020"/>
            <a:ext cx="6904576" cy="687867"/>
          </a:xfrm>
          <a:prstGeom prst="rect">
            <a:avLst/>
          </a:prstGeom>
        </p:spPr>
      </p:pic>
      <p:pic>
        <p:nvPicPr>
          <p:cNvPr id="18" name="Picture 17"/>
          <p:cNvPicPr>
            <a:picLocks noChangeAspect="1"/>
          </p:cNvPicPr>
          <p:nvPr/>
        </p:nvPicPr>
        <p:blipFill>
          <a:blip r:embed="rId10"/>
          <a:stretch>
            <a:fillRect/>
          </a:stretch>
        </p:blipFill>
        <p:spPr>
          <a:xfrm>
            <a:off x="-32658" y="5903133"/>
            <a:ext cx="9106690" cy="254620"/>
          </a:xfrm>
          <a:prstGeom prst="rect">
            <a:avLst/>
          </a:prstGeom>
        </p:spPr>
      </p:pic>
      <p:pic>
        <p:nvPicPr>
          <p:cNvPr id="25" name="Picture 24"/>
          <p:cNvPicPr>
            <a:picLocks noChangeAspect="1"/>
          </p:cNvPicPr>
          <p:nvPr/>
        </p:nvPicPr>
        <p:blipFill>
          <a:blip r:embed="rId11"/>
          <a:stretch>
            <a:fillRect/>
          </a:stretch>
        </p:blipFill>
        <p:spPr>
          <a:xfrm>
            <a:off x="2204397" y="6071669"/>
            <a:ext cx="6904576" cy="276933"/>
          </a:xfrm>
          <a:prstGeom prst="rect">
            <a:avLst/>
          </a:prstGeom>
        </p:spPr>
      </p:pic>
      <p:pic>
        <p:nvPicPr>
          <p:cNvPr id="26" name="Picture 25"/>
          <p:cNvPicPr>
            <a:picLocks noChangeAspect="1"/>
          </p:cNvPicPr>
          <p:nvPr/>
        </p:nvPicPr>
        <p:blipFill>
          <a:blip r:embed="rId12"/>
          <a:stretch>
            <a:fillRect/>
          </a:stretch>
        </p:blipFill>
        <p:spPr>
          <a:xfrm>
            <a:off x="-21772" y="6348602"/>
            <a:ext cx="9194176" cy="241200"/>
          </a:xfrm>
          <a:prstGeom prst="rect">
            <a:avLst/>
          </a:prstGeom>
        </p:spPr>
      </p:pic>
      <p:pic>
        <p:nvPicPr>
          <p:cNvPr id="27" name="Picture 26"/>
          <p:cNvPicPr>
            <a:picLocks noChangeAspect="1"/>
          </p:cNvPicPr>
          <p:nvPr/>
        </p:nvPicPr>
        <p:blipFill>
          <a:blip r:embed="rId13"/>
          <a:stretch>
            <a:fillRect/>
          </a:stretch>
        </p:blipFill>
        <p:spPr>
          <a:xfrm>
            <a:off x="2132099" y="6544177"/>
            <a:ext cx="6976126" cy="303733"/>
          </a:xfrm>
          <a:prstGeom prst="rect">
            <a:avLst/>
          </a:prstGeom>
        </p:spPr>
      </p:pic>
    </p:spTree>
    <p:extLst>
      <p:ext uri="{BB962C8B-B14F-4D97-AF65-F5344CB8AC3E}">
        <p14:creationId xmlns:p14="http://schemas.microsoft.com/office/powerpoint/2010/main" val="27483440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Building Level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Teacher and School Level Data</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669664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Class Roster – Teacher Data</a:t>
            </a:r>
            <a:endParaRPr lang="en-US" sz="3500" b="1" dirty="0">
              <a:solidFill>
                <a:schemeClr val="bg1"/>
              </a:solidFill>
              <a:effectLst>
                <a:outerShdw blurRad="38100" dist="38100" dir="2700000" algn="tl">
                  <a:srgbClr val="000000">
                    <a:alpha val="43137"/>
                  </a:srgbClr>
                </a:outerShdw>
              </a:effectLst>
            </a:endParaRPr>
          </a:p>
        </p:txBody>
      </p:sp>
      <p:pic>
        <p:nvPicPr>
          <p:cNvPr id="14" name="Picture 13"/>
          <p:cNvPicPr>
            <a:picLocks noChangeAspect="1"/>
          </p:cNvPicPr>
          <p:nvPr/>
        </p:nvPicPr>
        <p:blipFill>
          <a:blip r:embed="rId2"/>
          <a:stretch>
            <a:fillRect/>
          </a:stretch>
        </p:blipFill>
        <p:spPr>
          <a:xfrm>
            <a:off x="-25088" y="1231711"/>
            <a:ext cx="9194176" cy="464533"/>
          </a:xfrm>
          <a:prstGeom prst="rect">
            <a:avLst/>
          </a:prstGeom>
        </p:spPr>
      </p:pic>
      <p:pic>
        <p:nvPicPr>
          <p:cNvPr id="15" name="Picture 14"/>
          <p:cNvPicPr>
            <a:picLocks noChangeAspect="1"/>
          </p:cNvPicPr>
          <p:nvPr/>
        </p:nvPicPr>
        <p:blipFill>
          <a:blip r:embed="rId3"/>
          <a:stretch>
            <a:fillRect/>
          </a:stretch>
        </p:blipFill>
        <p:spPr>
          <a:xfrm>
            <a:off x="18278" y="1750050"/>
            <a:ext cx="3577500" cy="276933"/>
          </a:xfrm>
          <a:prstGeom prst="rect">
            <a:avLst/>
          </a:prstGeom>
        </p:spPr>
      </p:pic>
      <p:pic>
        <p:nvPicPr>
          <p:cNvPr id="16" name="Picture 15"/>
          <p:cNvPicPr>
            <a:picLocks noChangeAspect="1"/>
          </p:cNvPicPr>
          <p:nvPr/>
        </p:nvPicPr>
        <p:blipFill>
          <a:blip r:embed="rId4"/>
          <a:stretch>
            <a:fillRect/>
          </a:stretch>
        </p:blipFill>
        <p:spPr>
          <a:xfrm>
            <a:off x="-25088" y="2123902"/>
            <a:ext cx="9194176" cy="2403067"/>
          </a:xfrm>
          <a:prstGeom prst="rect">
            <a:avLst/>
          </a:prstGeom>
        </p:spPr>
      </p:pic>
      <p:pic>
        <p:nvPicPr>
          <p:cNvPr id="17" name="Picture 16"/>
          <p:cNvPicPr>
            <a:picLocks noChangeAspect="1"/>
          </p:cNvPicPr>
          <p:nvPr/>
        </p:nvPicPr>
        <p:blipFill>
          <a:blip r:embed="rId5"/>
          <a:stretch>
            <a:fillRect/>
          </a:stretch>
        </p:blipFill>
        <p:spPr>
          <a:xfrm>
            <a:off x="-46860" y="4528424"/>
            <a:ext cx="9194176" cy="250133"/>
          </a:xfrm>
          <a:prstGeom prst="rect">
            <a:avLst/>
          </a:prstGeom>
        </p:spPr>
      </p:pic>
      <p:pic>
        <p:nvPicPr>
          <p:cNvPr id="18" name="Picture 17"/>
          <p:cNvPicPr>
            <a:picLocks noChangeAspect="1"/>
          </p:cNvPicPr>
          <p:nvPr/>
        </p:nvPicPr>
        <p:blipFill>
          <a:blip r:embed="rId6"/>
          <a:stretch>
            <a:fillRect/>
          </a:stretch>
        </p:blipFill>
        <p:spPr>
          <a:xfrm>
            <a:off x="2212166" y="4745521"/>
            <a:ext cx="6940351" cy="991600"/>
          </a:xfrm>
          <a:prstGeom prst="rect">
            <a:avLst/>
          </a:prstGeom>
        </p:spPr>
      </p:pic>
      <p:pic>
        <p:nvPicPr>
          <p:cNvPr id="19" name="Picture 18"/>
          <p:cNvPicPr>
            <a:picLocks noChangeAspect="1"/>
          </p:cNvPicPr>
          <p:nvPr/>
        </p:nvPicPr>
        <p:blipFill>
          <a:blip r:embed="rId7"/>
          <a:stretch>
            <a:fillRect/>
          </a:stretch>
        </p:blipFill>
        <p:spPr>
          <a:xfrm>
            <a:off x="-57924" y="5543805"/>
            <a:ext cx="2302424" cy="262104"/>
          </a:xfrm>
          <a:prstGeom prst="rect">
            <a:avLst/>
          </a:prstGeom>
        </p:spPr>
      </p:pic>
    </p:spTree>
    <p:extLst>
      <p:ext uri="{BB962C8B-B14F-4D97-AF65-F5344CB8AC3E}">
        <p14:creationId xmlns:p14="http://schemas.microsoft.com/office/powerpoint/2010/main" val="4165582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Teacher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EVAAS/TVAAS</a:t>
            </a:r>
          </a:p>
          <a:p>
            <a:pPr marL="914400" lvl="1" indent="-457200">
              <a:buFont typeface="Arial" panose="020B0604020202020204" pitchFamily="34" charset="0"/>
              <a:buChar char="•"/>
            </a:pPr>
            <a:r>
              <a:rPr lang="en-US" sz="3200" dirty="0" smtClean="0"/>
              <a:t>Teacher Reports</a:t>
            </a:r>
          </a:p>
          <a:p>
            <a:pPr marL="1371600" lvl="2" indent="-457200">
              <a:buFont typeface="Arial" panose="020B0604020202020204" pitchFamily="34" charset="0"/>
              <a:buChar char="•"/>
            </a:pPr>
            <a:r>
              <a:rPr lang="en-US" sz="3200" dirty="0" smtClean="0"/>
              <a:t>Teacher Search</a:t>
            </a:r>
          </a:p>
          <a:p>
            <a:endParaRPr lang="en-US" sz="3200" dirty="0"/>
          </a:p>
        </p:txBody>
      </p:sp>
      <p:pic>
        <p:nvPicPr>
          <p:cNvPr id="6" name="Picture 5">
            <a:extLst>
              <a:ext uri="{FF2B5EF4-FFF2-40B4-BE49-F238E27FC236}">
                <a16:creationId xmlns:a16="http://schemas.microsoft.com/office/drawing/2014/main" id="{B8F53DDC-1B98-44EB-9E2A-CFAE027F8EE5}"/>
              </a:ext>
            </a:extLst>
          </p:cNvPr>
          <p:cNvPicPr>
            <a:picLocks noChangeAspect="1"/>
          </p:cNvPicPr>
          <p:nvPr/>
        </p:nvPicPr>
        <p:blipFill>
          <a:blip r:embed="rId3"/>
          <a:stretch>
            <a:fillRect/>
          </a:stretch>
        </p:blipFill>
        <p:spPr>
          <a:xfrm>
            <a:off x="3578448" y="3483130"/>
            <a:ext cx="5086784" cy="2112452"/>
          </a:xfrm>
          <a:prstGeom prst="rect">
            <a:avLst/>
          </a:prstGeom>
        </p:spPr>
      </p:pic>
      <p:grpSp>
        <p:nvGrpSpPr>
          <p:cNvPr id="7" name="Group 6"/>
          <p:cNvGrpSpPr/>
          <p:nvPr/>
        </p:nvGrpSpPr>
        <p:grpSpPr>
          <a:xfrm>
            <a:off x="8203956" y="5439109"/>
            <a:ext cx="934158" cy="1418891"/>
            <a:chOff x="8203956" y="5439109"/>
            <a:chExt cx="934158" cy="1418891"/>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9" name="TextBox 8"/>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0" name="Group 9"/>
          <p:cNvGrpSpPr/>
          <p:nvPr/>
        </p:nvGrpSpPr>
        <p:grpSpPr>
          <a:xfrm>
            <a:off x="0" y="5439109"/>
            <a:ext cx="934158" cy="1418891"/>
            <a:chOff x="-3011548" y="1205246"/>
            <a:chExt cx="934158" cy="1418891"/>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2" name="TextBox 11"/>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3" name="Picture 12"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145656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EVAAS Teacher Report – Teacher Data</a:t>
            </a:r>
            <a:endParaRPr lang="en-US" sz="3500"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45B7C688-52D9-4061-BBB6-2DB5115945C4}"/>
              </a:ext>
            </a:extLst>
          </p:cNvPr>
          <p:cNvPicPr>
            <a:picLocks noChangeAspect="1"/>
          </p:cNvPicPr>
          <p:nvPr/>
        </p:nvPicPr>
        <p:blipFill>
          <a:blip r:embed="rId3"/>
          <a:stretch>
            <a:fillRect/>
          </a:stretch>
        </p:blipFill>
        <p:spPr>
          <a:xfrm>
            <a:off x="1330658" y="631787"/>
            <a:ext cx="5638800" cy="5564605"/>
          </a:xfrm>
          <a:prstGeom prst="rect">
            <a:avLst/>
          </a:prstGeom>
        </p:spPr>
      </p:pic>
      <p:grpSp>
        <p:nvGrpSpPr>
          <p:cNvPr id="5" name="Group 4"/>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2616970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EVAAS Teacher Report – Teacher Data</a:t>
            </a:r>
            <a:endParaRPr lang="en-US" sz="3500" b="1" dirty="0">
              <a:solidFill>
                <a:schemeClr val="bg1"/>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4F6F576C-D8F1-4455-85F2-7ED96B8A1EE5}"/>
              </a:ext>
            </a:extLst>
          </p:cNvPr>
          <p:cNvPicPr>
            <a:picLocks noChangeAspect="1"/>
          </p:cNvPicPr>
          <p:nvPr/>
        </p:nvPicPr>
        <p:blipFill>
          <a:blip r:embed="rId3"/>
          <a:stretch>
            <a:fillRect/>
          </a:stretch>
        </p:blipFill>
        <p:spPr>
          <a:xfrm>
            <a:off x="3649078" y="1369093"/>
            <a:ext cx="2038350" cy="438150"/>
          </a:xfrm>
          <a:prstGeom prst="rect">
            <a:avLst/>
          </a:prstGeom>
        </p:spPr>
      </p:pic>
      <p:pic>
        <p:nvPicPr>
          <p:cNvPr id="7" name="Picture 6">
            <a:extLst>
              <a:ext uri="{FF2B5EF4-FFF2-40B4-BE49-F238E27FC236}">
                <a16:creationId xmlns:a16="http://schemas.microsoft.com/office/drawing/2014/main" id="{AFBBFBCD-FC58-42C7-AFF1-6865B9094797}"/>
              </a:ext>
            </a:extLst>
          </p:cNvPr>
          <p:cNvPicPr>
            <a:picLocks noChangeAspect="1"/>
          </p:cNvPicPr>
          <p:nvPr/>
        </p:nvPicPr>
        <p:blipFill>
          <a:blip r:embed="rId4"/>
          <a:stretch>
            <a:fillRect/>
          </a:stretch>
        </p:blipFill>
        <p:spPr>
          <a:xfrm>
            <a:off x="3796715" y="1750846"/>
            <a:ext cx="1743075" cy="400050"/>
          </a:xfrm>
          <a:prstGeom prst="rect">
            <a:avLst/>
          </a:prstGeom>
        </p:spPr>
      </p:pic>
      <p:pic>
        <p:nvPicPr>
          <p:cNvPr id="8" name="Picture 7">
            <a:extLst>
              <a:ext uri="{FF2B5EF4-FFF2-40B4-BE49-F238E27FC236}">
                <a16:creationId xmlns:a16="http://schemas.microsoft.com/office/drawing/2014/main" id="{F89A59EB-E627-4893-AE1F-47243AE7FAF4}"/>
              </a:ext>
            </a:extLst>
          </p:cNvPr>
          <p:cNvPicPr>
            <a:picLocks noChangeAspect="1"/>
          </p:cNvPicPr>
          <p:nvPr/>
        </p:nvPicPr>
        <p:blipFill>
          <a:blip r:embed="rId5"/>
          <a:stretch>
            <a:fillRect/>
          </a:stretch>
        </p:blipFill>
        <p:spPr>
          <a:xfrm>
            <a:off x="3596689" y="2005597"/>
            <a:ext cx="2143125" cy="733425"/>
          </a:xfrm>
          <a:prstGeom prst="rect">
            <a:avLst/>
          </a:prstGeom>
        </p:spPr>
      </p:pic>
      <p:pic>
        <p:nvPicPr>
          <p:cNvPr id="9" name="Picture 8">
            <a:extLst>
              <a:ext uri="{FF2B5EF4-FFF2-40B4-BE49-F238E27FC236}">
                <a16:creationId xmlns:a16="http://schemas.microsoft.com/office/drawing/2014/main" id="{7186884F-9E8E-4CF0-A1B9-4E3F03AD1F85}"/>
              </a:ext>
            </a:extLst>
          </p:cNvPr>
          <p:cNvPicPr>
            <a:picLocks noChangeAspect="1"/>
          </p:cNvPicPr>
          <p:nvPr/>
        </p:nvPicPr>
        <p:blipFill>
          <a:blip r:embed="rId6"/>
          <a:stretch>
            <a:fillRect/>
          </a:stretch>
        </p:blipFill>
        <p:spPr>
          <a:xfrm>
            <a:off x="0" y="3292402"/>
            <a:ext cx="9144000" cy="273195"/>
          </a:xfrm>
          <a:prstGeom prst="rect">
            <a:avLst/>
          </a:prstGeom>
        </p:spPr>
      </p:pic>
      <p:pic>
        <p:nvPicPr>
          <p:cNvPr id="10" name="Picture 9">
            <a:extLst>
              <a:ext uri="{FF2B5EF4-FFF2-40B4-BE49-F238E27FC236}">
                <a16:creationId xmlns:a16="http://schemas.microsoft.com/office/drawing/2014/main" id="{44398D97-83F7-4D4C-B7D2-7470C5211F7B}"/>
              </a:ext>
            </a:extLst>
          </p:cNvPr>
          <p:cNvPicPr>
            <a:picLocks noChangeAspect="1"/>
          </p:cNvPicPr>
          <p:nvPr/>
        </p:nvPicPr>
        <p:blipFill>
          <a:blip r:embed="rId7"/>
          <a:stretch>
            <a:fillRect/>
          </a:stretch>
        </p:blipFill>
        <p:spPr>
          <a:xfrm>
            <a:off x="4379495" y="3496425"/>
            <a:ext cx="4572000" cy="1000125"/>
          </a:xfrm>
          <a:prstGeom prst="rect">
            <a:avLst/>
          </a:prstGeom>
        </p:spPr>
      </p:pic>
      <p:grpSp>
        <p:nvGrpSpPr>
          <p:cNvPr id="11" name="Group 10"/>
          <p:cNvGrpSpPr/>
          <p:nvPr/>
        </p:nvGrpSpPr>
        <p:grpSpPr>
          <a:xfrm>
            <a:off x="8203956" y="5439109"/>
            <a:ext cx="934158" cy="1418891"/>
            <a:chOff x="8203956" y="5439109"/>
            <a:chExt cx="934158" cy="1418891"/>
          </a:xfrm>
        </p:grpSpPr>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13" name="TextBox 12"/>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4" name="Group 13"/>
          <p:cNvGrpSpPr/>
          <p:nvPr/>
        </p:nvGrpSpPr>
        <p:grpSpPr>
          <a:xfrm>
            <a:off x="0" y="5439109"/>
            <a:ext cx="934158" cy="1418891"/>
            <a:chOff x="-3011548" y="1205246"/>
            <a:chExt cx="934158" cy="1418891"/>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6" name="TextBox 15"/>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7" name="Picture 16" descr="C:\Users\KARL~1.BIT\AppData\Local\Temp\qrcode.jpe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477192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EVAAS Teacher Report – Teacher Data</a:t>
            </a:r>
            <a:endParaRPr lang="en-US" sz="35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0" y="656749"/>
            <a:ext cx="9144000"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The subject specific line shows teacher performance for up to 3 years (when available).</a:t>
            </a:r>
          </a:p>
          <a:p>
            <a:endParaRPr lang="en-US" sz="3200" dirty="0"/>
          </a:p>
        </p:txBody>
      </p:sp>
      <p:pic>
        <p:nvPicPr>
          <p:cNvPr id="12" name="Picture 11">
            <a:extLst>
              <a:ext uri="{FF2B5EF4-FFF2-40B4-BE49-F238E27FC236}">
                <a16:creationId xmlns:a16="http://schemas.microsoft.com/office/drawing/2014/main" id="{D9C0C2AB-B065-4C14-9B6A-ABC8D5944707}"/>
              </a:ext>
            </a:extLst>
          </p:cNvPr>
          <p:cNvPicPr>
            <a:picLocks noChangeAspect="1"/>
          </p:cNvPicPr>
          <p:nvPr/>
        </p:nvPicPr>
        <p:blipFill>
          <a:blip r:embed="rId3"/>
          <a:stretch>
            <a:fillRect/>
          </a:stretch>
        </p:blipFill>
        <p:spPr>
          <a:xfrm>
            <a:off x="953122" y="1689091"/>
            <a:ext cx="7003884" cy="4477608"/>
          </a:xfrm>
          <a:prstGeom prst="rect">
            <a:avLst/>
          </a:prstGeom>
        </p:spPr>
      </p:pic>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3" name="TextBox 12"/>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4" name="Picture 13"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95752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The Accountability Webpage</a:t>
            </a:r>
            <a:endParaRPr lang="en-US" sz="3500"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5AED43C4-A45E-4D39-8479-E8F50A2AB763}"/>
              </a:ext>
            </a:extLst>
          </p:cNvPr>
          <p:cNvPicPr>
            <a:picLocks noChangeAspect="1"/>
          </p:cNvPicPr>
          <p:nvPr/>
        </p:nvPicPr>
        <p:blipFill>
          <a:blip r:embed="rId3"/>
          <a:stretch>
            <a:fillRect/>
          </a:stretch>
        </p:blipFill>
        <p:spPr>
          <a:xfrm>
            <a:off x="0" y="1317700"/>
            <a:ext cx="9128468" cy="2018624"/>
          </a:xfrm>
          <a:prstGeom prst="rect">
            <a:avLst/>
          </a:prstGeom>
        </p:spPr>
      </p:pic>
      <p:grpSp>
        <p:nvGrpSpPr>
          <p:cNvPr id="5" name="Group 4"/>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1795974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EVAAS Teacher Report – Teacher Data</a:t>
            </a:r>
            <a:endParaRPr lang="en-US" sz="35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0" y="656749"/>
            <a:ext cx="91440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The Single Year Composite line contains up to 3 evaluation composites from the prior single year</a:t>
            </a:r>
            <a:endParaRPr lang="en-US" sz="3200" dirty="0"/>
          </a:p>
        </p:txBody>
      </p:sp>
      <p:pic>
        <p:nvPicPr>
          <p:cNvPr id="6" name="Picture 5">
            <a:extLst>
              <a:ext uri="{FF2B5EF4-FFF2-40B4-BE49-F238E27FC236}">
                <a16:creationId xmlns:a16="http://schemas.microsoft.com/office/drawing/2014/main" id="{D72E2C2E-D634-4D4C-B594-7F5EF0791D74}"/>
              </a:ext>
            </a:extLst>
          </p:cNvPr>
          <p:cNvPicPr>
            <a:picLocks noChangeAspect="1"/>
          </p:cNvPicPr>
          <p:nvPr/>
        </p:nvPicPr>
        <p:blipFill>
          <a:blip r:embed="rId3"/>
          <a:stretch>
            <a:fillRect/>
          </a:stretch>
        </p:blipFill>
        <p:spPr>
          <a:xfrm>
            <a:off x="1504448" y="1758929"/>
            <a:ext cx="6135103" cy="4336615"/>
          </a:xfrm>
          <a:prstGeom prst="rect">
            <a:avLst/>
          </a:prstGeom>
        </p:spPr>
      </p:pic>
      <p:grpSp>
        <p:nvGrpSpPr>
          <p:cNvPr id="7" name="Group 6"/>
          <p:cNvGrpSpPr/>
          <p:nvPr/>
        </p:nvGrpSpPr>
        <p:grpSpPr>
          <a:xfrm>
            <a:off x="8203956" y="5439109"/>
            <a:ext cx="934158" cy="1418891"/>
            <a:chOff x="8203956" y="5439109"/>
            <a:chExt cx="934158" cy="1418891"/>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9" name="TextBox 8"/>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0" name="Group 9"/>
          <p:cNvGrpSpPr/>
          <p:nvPr/>
        </p:nvGrpSpPr>
        <p:grpSpPr>
          <a:xfrm>
            <a:off x="0" y="5439109"/>
            <a:ext cx="934158" cy="1418891"/>
            <a:chOff x="-3011548" y="1205246"/>
            <a:chExt cx="934158" cy="1418891"/>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3" name="TextBox 12"/>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4" name="Picture 13"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5953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EVAAS Teacher Report – Teacher Data</a:t>
            </a:r>
            <a:endParaRPr lang="en-US" sz="35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0" y="656749"/>
            <a:ext cx="91440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The Multi-Year Composite line is based on the 3 most recent years of reporting</a:t>
            </a:r>
            <a:endParaRPr lang="en-US" sz="3200" dirty="0"/>
          </a:p>
        </p:txBody>
      </p:sp>
      <p:pic>
        <p:nvPicPr>
          <p:cNvPr id="7" name="Picture 6">
            <a:extLst>
              <a:ext uri="{FF2B5EF4-FFF2-40B4-BE49-F238E27FC236}">
                <a16:creationId xmlns:a16="http://schemas.microsoft.com/office/drawing/2014/main" id="{FBE6FF8F-E139-42DD-9571-BAC586A205BD}"/>
              </a:ext>
            </a:extLst>
          </p:cNvPr>
          <p:cNvPicPr>
            <a:picLocks noChangeAspect="1"/>
          </p:cNvPicPr>
          <p:nvPr/>
        </p:nvPicPr>
        <p:blipFill>
          <a:blip r:embed="rId3"/>
          <a:stretch>
            <a:fillRect/>
          </a:stretch>
        </p:blipFill>
        <p:spPr>
          <a:xfrm>
            <a:off x="1854078" y="1733967"/>
            <a:ext cx="5435844" cy="4126832"/>
          </a:xfrm>
          <a:prstGeom prst="rect">
            <a:avLst/>
          </a:prstGeom>
        </p:spPr>
      </p:pic>
      <p:grpSp>
        <p:nvGrpSpPr>
          <p:cNvPr id="6" name="Group 5"/>
          <p:cNvGrpSpPr/>
          <p:nvPr/>
        </p:nvGrpSpPr>
        <p:grpSpPr>
          <a:xfrm>
            <a:off x="8203956" y="5439109"/>
            <a:ext cx="934158" cy="1418891"/>
            <a:chOff x="8203956" y="5439109"/>
            <a:chExt cx="934158" cy="1418891"/>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9" name="TextBox 8"/>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0" name="Group 9"/>
          <p:cNvGrpSpPr/>
          <p:nvPr/>
        </p:nvGrpSpPr>
        <p:grpSpPr>
          <a:xfrm>
            <a:off x="0" y="5439109"/>
            <a:ext cx="934158" cy="1418891"/>
            <a:chOff x="-3011548" y="1205246"/>
            <a:chExt cx="934158" cy="1418891"/>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3" name="TextBox 12"/>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4" name="Picture 13"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406931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Subject Line – EVAAS Teacher Report</a:t>
            </a:r>
            <a:endParaRPr lang="en-US" sz="3500"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5348F903-3355-47ED-8F6B-3C2EDED18EAB}"/>
              </a:ext>
            </a:extLst>
          </p:cNvPr>
          <p:cNvPicPr>
            <a:picLocks noChangeAspect="1"/>
          </p:cNvPicPr>
          <p:nvPr/>
        </p:nvPicPr>
        <p:blipFill>
          <a:blip r:embed="rId3"/>
          <a:stretch>
            <a:fillRect/>
          </a:stretch>
        </p:blipFill>
        <p:spPr>
          <a:xfrm>
            <a:off x="380340" y="631787"/>
            <a:ext cx="8477250" cy="1981200"/>
          </a:xfrm>
          <a:prstGeom prst="rect">
            <a:avLst/>
          </a:prstGeom>
        </p:spPr>
      </p:pic>
      <p:pic>
        <p:nvPicPr>
          <p:cNvPr id="8" name="Picture 7">
            <a:extLst>
              <a:ext uri="{FF2B5EF4-FFF2-40B4-BE49-F238E27FC236}">
                <a16:creationId xmlns:a16="http://schemas.microsoft.com/office/drawing/2014/main" id="{82C1C1F0-00E8-4C9F-A328-F8FF2D1434E7}"/>
              </a:ext>
            </a:extLst>
          </p:cNvPr>
          <p:cNvPicPr>
            <a:picLocks noChangeAspect="1"/>
          </p:cNvPicPr>
          <p:nvPr/>
        </p:nvPicPr>
        <p:blipFill>
          <a:blip r:embed="rId4"/>
          <a:stretch>
            <a:fillRect/>
          </a:stretch>
        </p:blipFill>
        <p:spPr>
          <a:xfrm>
            <a:off x="1936695" y="2597840"/>
            <a:ext cx="5657219" cy="4155743"/>
          </a:xfrm>
          <a:prstGeom prst="rect">
            <a:avLst/>
          </a:prstGeom>
        </p:spPr>
      </p:pic>
      <p:grpSp>
        <p:nvGrpSpPr>
          <p:cNvPr id="7" name="Group 6"/>
          <p:cNvGrpSpPr/>
          <p:nvPr/>
        </p:nvGrpSpPr>
        <p:grpSpPr>
          <a:xfrm>
            <a:off x="8203956" y="5439109"/>
            <a:ext cx="934158" cy="1418891"/>
            <a:chOff x="8203956" y="5439109"/>
            <a:chExt cx="934158" cy="1418891"/>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10" name="TextBox 9"/>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1" name="Group 10"/>
          <p:cNvGrpSpPr/>
          <p:nvPr/>
        </p:nvGrpSpPr>
        <p:grpSpPr>
          <a:xfrm>
            <a:off x="0" y="5439109"/>
            <a:ext cx="934158" cy="1418891"/>
            <a:chOff x="-3011548" y="1205246"/>
            <a:chExt cx="934158" cy="1418891"/>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3" name="TextBox 12"/>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4" name="Picture 13" descr="C:\Users\KARL~1.BIT\AppData\Local\Temp\qrcode.jpe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6578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Subject Line – EVAAS Teacher Report</a:t>
            </a:r>
            <a:endParaRPr lang="en-US" sz="3500"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0C05D266-5D30-490C-B392-B45A7B74AF69}"/>
              </a:ext>
            </a:extLst>
          </p:cNvPr>
          <p:cNvPicPr>
            <a:picLocks noChangeAspect="1"/>
          </p:cNvPicPr>
          <p:nvPr/>
        </p:nvPicPr>
        <p:blipFill>
          <a:blip r:embed="rId3"/>
          <a:stretch>
            <a:fillRect/>
          </a:stretch>
        </p:blipFill>
        <p:spPr>
          <a:xfrm>
            <a:off x="395287" y="752401"/>
            <a:ext cx="8353425" cy="1028700"/>
          </a:xfrm>
          <a:prstGeom prst="rect">
            <a:avLst/>
          </a:prstGeom>
        </p:spPr>
      </p:pic>
      <p:pic>
        <p:nvPicPr>
          <p:cNvPr id="7" name="Picture 6">
            <a:extLst>
              <a:ext uri="{FF2B5EF4-FFF2-40B4-BE49-F238E27FC236}">
                <a16:creationId xmlns:a16="http://schemas.microsoft.com/office/drawing/2014/main" id="{30C3D075-6E30-41D5-9035-CDFCE374BC57}"/>
              </a:ext>
            </a:extLst>
          </p:cNvPr>
          <p:cNvPicPr>
            <a:picLocks noChangeAspect="1"/>
          </p:cNvPicPr>
          <p:nvPr/>
        </p:nvPicPr>
        <p:blipFill>
          <a:blip r:embed="rId4"/>
          <a:stretch>
            <a:fillRect/>
          </a:stretch>
        </p:blipFill>
        <p:spPr>
          <a:xfrm>
            <a:off x="1523999" y="1866400"/>
            <a:ext cx="6096000" cy="4076700"/>
          </a:xfrm>
          <a:prstGeom prst="rect">
            <a:avLst/>
          </a:prstGeom>
        </p:spPr>
      </p:pic>
      <p:grpSp>
        <p:nvGrpSpPr>
          <p:cNvPr id="8" name="Group 7"/>
          <p:cNvGrpSpPr/>
          <p:nvPr/>
        </p:nvGrpSpPr>
        <p:grpSpPr>
          <a:xfrm>
            <a:off x="8203956" y="5439109"/>
            <a:ext cx="934158" cy="1418891"/>
            <a:chOff x="8203956" y="5439109"/>
            <a:chExt cx="934158" cy="1418891"/>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10" name="TextBox 9"/>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1" name="Group 10"/>
          <p:cNvGrpSpPr/>
          <p:nvPr/>
        </p:nvGrpSpPr>
        <p:grpSpPr>
          <a:xfrm>
            <a:off x="0" y="5439109"/>
            <a:ext cx="934158" cy="1418891"/>
            <a:chOff x="-3011548" y="1205246"/>
            <a:chExt cx="934158" cy="1418891"/>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3" name="TextBox 12"/>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4" name="Picture 13" descr="C:\Users\KARL~1.BIT\AppData\Local\Temp\qrcode.jpe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8392319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Subject Line – EVAAS Teacher Report</a:t>
            </a:r>
            <a:endParaRPr lang="en-US" sz="3500" b="1" dirty="0">
              <a:solidFill>
                <a:schemeClr val="bg1"/>
              </a:solidFill>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30C3D075-6E30-41D5-9035-CDFCE374BC57}"/>
              </a:ext>
            </a:extLst>
          </p:cNvPr>
          <p:cNvPicPr>
            <a:picLocks noChangeAspect="1"/>
          </p:cNvPicPr>
          <p:nvPr/>
        </p:nvPicPr>
        <p:blipFill rotWithShape="1">
          <a:blip r:embed="rId3"/>
          <a:srcRect t="43268"/>
          <a:stretch/>
        </p:blipFill>
        <p:spPr>
          <a:xfrm>
            <a:off x="1523999" y="668739"/>
            <a:ext cx="6096000" cy="2312783"/>
          </a:xfrm>
          <a:prstGeom prst="rect">
            <a:avLst/>
          </a:prstGeom>
        </p:spPr>
      </p:pic>
      <p:pic>
        <p:nvPicPr>
          <p:cNvPr id="11" name="Picture 10">
            <a:extLst>
              <a:ext uri="{FF2B5EF4-FFF2-40B4-BE49-F238E27FC236}">
                <a16:creationId xmlns:a16="http://schemas.microsoft.com/office/drawing/2014/main" id="{C8B05E5A-AA4B-4BC8-8794-601E91C716A8}"/>
              </a:ext>
            </a:extLst>
          </p:cNvPr>
          <p:cNvPicPr>
            <a:picLocks noChangeAspect="1"/>
          </p:cNvPicPr>
          <p:nvPr/>
        </p:nvPicPr>
        <p:blipFill>
          <a:blip r:embed="rId4"/>
          <a:stretch>
            <a:fillRect/>
          </a:stretch>
        </p:blipFill>
        <p:spPr>
          <a:xfrm>
            <a:off x="614362" y="2901140"/>
            <a:ext cx="7915275" cy="3867150"/>
          </a:xfrm>
          <a:prstGeom prst="rect">
            <a:avLst/>
          </a:prstGeom>
        </p:spPr>
      </p:pic>
    </p:spTree>
    <p:extLst>
      <p:ext uri="{BB962C8B-B14F-4D97-AF65-F5344CB8AC3E}">
        <p14:creationId xmlns:p14="http://schemas.microsoft.com/office/powerpoint/2010/main" val="6507866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Subject Line – EVAAS Teacher Report</a:t>
            </a:r>
            <a:endParaRPr lang="en-US" sz="3500"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30C3D075-6E30-41D5-9035-CDFCE374BC57}"/>
              </a:ext>
            </a:extLst>
          </p:cNvPr>
          <p:cNvPicPr>
            <a:picLocks noChangeAspect="1"/>
          </p:cNvPicPr>
          <p:nvPr/>
        </p:nvPicPr>
        <p:blipFill rotWithShape="1">
          <a:blip r:embed="rId3"/>
          <a:srcRect l="15768"/>
          <a:stretch/>
        </p:blipFill>
        <p:spPr>
          <a:xfrm>
            <a:off x="27295" y="1480423"/>
            <a:ext cx="5134731" cy="4076700"/>
          </a:xfrm>
          <a:prstGeom prst="rect">
            <a:avLst/>
          </a:prstGeom>
        </p:spPr>
      </p:pic>
      <p:pic>
        <p:nvPicPr>
          <p:cNvPr id="7" name="Picture 6">
            <a:extLst>
              <a:ext uri="{FF2B5EF4-FFF2-40B4-BE49-F238E27FC236}">
                <a16:creationId xmlns:a16="http://schemas.microsoft.com/office/drawing/2014/main" id="{2DBC1BE9-1B06-4D78-BBB4-64BA41B48AB7}"/>
              </a:ext>
            </a:extLst>
          </p:cNvPr>
          <p:cNvPicPr>
            <a:picLocks noChangeAspect="1"/>
          </p:cNvPicPr>
          <p:nvPr/>
        </p:nvPicPr>
        <p:blipFill>
          <a:blip r:embed="rId4"/>
          <a:stretch>
            <a:fillRect/>
          </a:stretch>
        </p:blipFill>
        <p:spPr>
          <a:xfrm>
            <a:off x="5912700" y="994648"/>
            <a:ext cx="3219450" cy="2524125"/>
          </a:xfrm>
          <a:prstGeom prst="rect">
            <a:avLst/>
          </a:prstGeom>
        </p:spPr>
      </p:pic>
      <p:grpSp>
        <p:nvGrpSpPr>
          <p:cNvPr id="8" name="Group 7"/>
          <p:cNvGrpSpPr/>
          <p:nvPr/>
        </p:nvGrpSpPr>
        <p:grpSpPr>
          <a:xfrm>
            <a:off x="8203956" y="5439109"/>
            <a:ext cx="934158" cy="1418891"/>
            <a:chOff x="8203956" y="5439109"/>
            <a:chExt cx="934158" cy="1418891"/>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10" name="TextBox 9"/>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391197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Subject Line – EVAAS Teacher Report</a:t>
            </a:r>
            <a:endParaRPr lang="en-US" sz="3500" b="1" dirty="0">
              <a:solidFill>
                <a:schemeClr val="bg1"/>
              </a:solidFill>
              <a:effectLst>
                <a:outerShdw blurRad="38100" dist="38100" dir="2700000" algn="tl">
                  <a:srgbClr val="000000">
                    <a:alpha val="43137"/>
                  </a:srgbClr>
                </a:outerShdw>
              </a:effectLst>
            </a:endParaRPr>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10" name="TextBox 9"/>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1" name="Group 10"/>
          <p:cNvGrpSpPr/>
          <p:nvPr/>
        </p:nvGrpSpPr>
        <p:grpSpPr>
          <a:xfrm>
            <a:off x="0" y="5439109"/>
            <a:ext cx="934158" cy="1418891"/>
            <a:chOff x="-3011548" y="1205246"/>
            <a:chExt cx="934158" cy="1418891"/>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3" name="TextBox 12"/>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4" name="Picture 13"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pic>
        <p:nvPicPr>
          <p:cNvPr id="15" name="Picture 14">
            <a:extLst>
              <a:ext uri="{FF2B5EF4-FFF2-40B4-BE49-F238E27FC236}">
                <a16:creationId xmlns:a16="http://schemas.microsoft.com/office/drawing/2014/main" id="{DA0E8B52-83F2-4FFF-9888-8E73BE78D77F}"/>
              </a:ext>
            </a:extLst>
          </p:cNvPr>
          <p:cNvPicPr>
            <a:picLocks noChangeAspect="1"/>
          </p:cNvPicPr>
          <p:nvPr/>
        </p:nvPicPr>
        <p:blipFill>
          <a:blip r:embed="rId5"/>
          <a:stretch>
            <a:fillRect/>
          </a:stretch>
        </p:blipFill>
        <p:spPr>
          <a:xfrm>
            <a:off x="0" y="699875"/>
            <a:ext cx="8439150" cy="1200150"/>
          </a:xfrm>
          <a:prstGeom prst="rect">
            <a:avLst/>
          </a:prstGeom>
        </p:spPr>
      </p:pic>
      <p:pic>
        <p:nvPicPr>
          <p:cNvPr id="16" name="Picture 15">
            <a:extLst>
              <a:ext uri="{FF2B5EF4-FFF2-40B4-BE49-F238E27FC236}">
                <a16:creationId xmlns:a16="http://schemas.microsoft.com/office/drawing/2014/main" id="{87DD8313-5330-41AF-89FA-0DA48B8B78E6}"/>
              </a:ext>
            </a:extLst>
          </p:cNvPr>
          <p:cNvPicPr>
            <a:picLocks noChangeAspect="1"/>
          </p:cNvPicPr>
          <p:nvPr/>
        </p:nvPicPr>
        <p:blipFill>
          <a:blip r:embed="rId6"/>
          <a:stretch>
            <a:fillRect/>
          </a:stretch>
        </p:blipFill>
        <p:spPr>
          <a:xfrm>
            <a:off x="0" y="2093092"/>
            <a:ext cx="9144000" cy="351692"/>
          </a:xfrm>
          <a:prstGeom prst="rect">
            <a:avLst/>
          </a:prstGeom>
        </p:spPr>
      </p:pic>
      <p:pic>
        <p:nvPicPr>
          <p:cNvPr id="17" name="Picture 16"/>
          <p:cNvPicPr>
            <a:picLocks noChangeAspect="1"/>
          </p:cNvPicPr>
          <p:nvPr/>
        </p:nvPicPr>
        <p:blipFill>
          <a:blip r:embed="rId7"/>
          <a:stretch>
            <a:fillRect/>
          </a:stretch>
        </p:blipFill>
        <p:spPr>
          <a:xfrm>
            <a:off x="4054928" y="2114864"/>
            <a:ext cx="5089072" cy="1867954"/>
          </a:xfrm>
          <a:prstGeom prst="rect">
            <a:avLst/>
          </a:prstGeom>
        </p:spPr>
      </p:pic>
    </p:spTree>
    <p:extLst>
      <p:ext uri="{BB962C8B-B14F-4D97-AF65-F5344CB8AC3E}">
        <p14:creationId xmlns:p14="http://schemas.microsoft.com/office/powerpoint/2010/main" val="2736279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Achievement Measures – School Level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643100"/>
            <a:ext cx="91440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Located in the Principals’ Database on the sharing server</a:t>
            </a:r>
            <a:endParaRPr lang="en-US" sz="3200" dirty="0"/>
          </a:p>
        </p:txBody>
      </p:sp>
      <p:pic>
        <p:nvPicPr>
          <p:cNvPr id="6" name="Picture 5">
            <a:extLst>
              <a:ext uri="{FF2B5EF4-FFF2-40B4-BE49-F238E27FC236}">
                <a16:creationId xmlns:a16="http://schemas.microsoft.com/office/drawing/2014/main" id="{76041235-793A-4928-800F-D89185E87A91}"/>
              </a:ext>
            </a:extLst>
          </p:cNvPr>
          <p:cNvPicPr>
            <a:picLocks noChangeAspect="1"/>
          </p:cNvPicPr>
          <p:nvPr/>
        </p:nvPicPr>
        <p:blipFill>
          <a:blip r:embed="rId3"/>
          <a:stretch>
            <a:fillRect/>
          </a:stretch>
        </p:blipFill>
        <p:spPr>
          <a:xfrm>
            <a:off x="54592" y="2009906"/>
            <a:ext cx="9017046" cy="3826040"/>
          </a:xfrm>
          <a:prstGeom prst="rect">
            <a:avLst/>
          </a:prstGeom>
        </p:spPr>
      </p:pic>
    </p:spTree>
    <p:extLst>
      <p:ext uri="{BB962C8B-B14F-4D97-AF65-F5344CB8AC3E}">
        <p14:creationId xmlns:p14="http://schemas.microsoft.com/office/powerpoint/2010/main" val="27038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Subgroup Report – School Level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643100"/>
            <a:ext cx="91440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Located in the Principals’ Database on the sharing server</a:t>
            </a:r>
            <a:endParaRPr lang="en-US" sz="3200" dirty="0"/>
          </a:p>
        </p:txBody>
      </p:sp>
      <p:grpSp>
        <p:nvGrpSpPr>
          <p:cNvPr id="6" name="Group 5"/>
          <p:cNvGrpSpPr/>
          <p:nvPr/>
        </p:nvGrpSpPr>
        <p:grpSpPr>
          <a:xfrm>
            <a:off x="8203956" y="5439109"/>
            <a:ext cx="934158" cy="1418891"/>
            <a:chOff x="8203956" y="5439109"/>
            <a:chExt cx="934158" cy="1418891"/>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9" name="TextBox 8"/>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0" name="Group 9"/>
          <p:cNvGrpSpPr/>
          <p:nvPr/>
        </p:nvGrpSpPr>
        <p:grpSpPr>
          <a:xfrm>
            <a:off x="0" y="5439109"/>
            <a:ext cx="934158" cy="1418891"/>
            <a:chOff x="-3011548" y="1205246"/>
            <a:chExt cx="934158" cy="141889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2" name="TextBox 11"/>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3" name="Picture 12"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pic>
        <p:nvPicPr>
          <p:cNvPr id="14" name="Picture 13"/>
          <p:cNvPicPr>
            <a:picLocks noChangeAspect="1"/>
          </p:cNvPicPr>
          <p:nvPr/>
        </p:nvPicPr>
        <p:blipFill>
          <a:blip r:embed="rId5"/>
          <a:stretch>
            <a:fillRect/>
          </a:stretch>
        </p:blipFill>
        <p:spPr>
          <a:xfrm>
            <a:off x="0" y="1979766"/>
            <a:ext cx="9198746" cy="3176434"/>
          </a:xfrm>
          <a:prstGeom prst="rect">
            <a:avLst/>
          </a:prstGeom>
        </p:spPr>
      </p:pic>
    </p:spTree>
    <p:extLst>
      <p:ext uri="{BB962C8B-B14F-4D97-AF65-F5344CB8AC3E}">
        <p14:creationId xmlns:p14="http://schemas.microsoft.com/office/powerpoint/2010/main" val="2300762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Subgroup Report – School Level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643100"/>
            <a:ext cx="91440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Located in the Principals’ Database on the sharing server</a:t>
            </a:r>
            <a:endParaRPr lang="en-US" sz="3200" dirty="0"/>
          </a:p>
        </p:txBody>
      </p:sp>
      <p:pic>
        <p:nvPicPr>
          <p:cNvPr id="14" name="Picture 13"/>
          <p:cNvPicPr>
            <a:picLocks noChangeAspect="1"/>
          </p:cNvPicPr>
          <p:nvPr/>
        </p:nvPicPr>
        <p:blipFill>
          <a:blip r:embed="rId3"/>
          <a:stretch>
            <a:fillRect/>
          </a:stretch>
        </p:blipFill>
        <p:spPr>
          <a:xfrm>
            <a:off x="0" y="1873642"/>
            <a:ext cx="9144000" cy="4984358"/>
          </a:xfrm>
          <a:prstGeom prst="rect">
            <a:avLst/>
          </a:prstGeom>
        </p:spPr>
      </p:pic>
    </p:spTree>
    <p:extLst>
      <p:ext uri="{BB962C8B-B14F-4D97-AF65-F5344CB8AC3E}">
        <p14:creationId xmlns:p14="http://schemas.microsoft.com/office/powerpoint/2010/main" val="2656513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State Website Tab – Accountability Page </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1421027"/>
            <a:ext cx="9144000" cy="3108543"/>
          </a:xfrm>
          <a:prstGeom prst="rect">
            <a:avLst/>
          </a:prstGeom>
          <a:noFill/>
        </p:spPr>
        <p:txBody>
          <a:bodyPr wrap="square" rtlCol="0">
            <a:spAutoFit/>
          </a:bodyPr>
          <a:lstStyle/>
          <a:p>
            <a:r>
              <a:rPr lang="en-US" sz="3200" b="1" dirty="0">
                <a:hlinkClick r:id="rId3"/>
              </a:rPr>
              <a:t>Tennessee State Board of Education (</a:t>
            </a:r>
            <a:r>
              <a:rPr lang="en-US" sz="3200" b="1" dirty="0" err="1">
                <a:hlinkClick r:id="rId3"/>
              </a:rPr>
              <a:t>TSBA</a:t>
            </a:r>
            <a:r>
              <a:rPr lang="en-US" sz="3200" b="1" dirty="0">
                <a:hlinkClick r:id="rId3"/>
              </a:rPr>
              <a:t>)</a:t>
            </a:r>
            <a:endParaRPr lang="en-US" sz="3200" b="1" dirty="0"/>
          </a:p>
          <a:p>
            <a:endParaRPr lang="en-US" sz="3200" dirty="0" smtClean="0"/>
          </a:p>
          <a:p>
            <a:r>
              <a:rPr lang="en-US" sz="3200" dirty="0"/>
              <a:t>Finding </a:t>
            </a:r>
            <a:r>
              <a:rPr lang="en-US" sz="3200" dirty="0">
                <a:hlinkClick r:id="rId4"/>
              </a:rPr>
              <a:t>teacher license information</a:t>
            </a:r>
            <a:r>
              <a:rPr lang="en-US" sz="3200" dirty="0"/>
              <a:t>, </a:t>
            </a:r>
          </a:p>
          <a:p>
            <a:endParaRPr lang="en-US" sz="3200" dirty="0" smtClean="0"/>
          </a:p>
          <a:p>
            <a:r>
              <a:rPr lang="en-US" sz="3200" b="1" dirty="0" err="1">
                <a:hlinkClick r:id="rId5"/>
              </a:rPr>
              <a:t>TSBA</a:t>
            </a:r>
            <a:r>
              <a:rPr lang="en-US" sz="3200" b="1" dirty="0">
                <a:hlinkClick r:id="rId5"/>
              </a:rPr>
              <a:t> District Dashboard</a:t>
            </a:r>
            <a:endParaRPr lang="en-US" sz="3200" b="1" dirty="0"/>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41955712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Subgroup Report – School Level Data</a:t>
            </a:r>
            <a:endParaRPr lang="en-US" sz="3500" b="1"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stretch>
            <a:fillRect/>
          </a:stretch>
        </p:blipFill>
        <p:spPr>
          <a:xfrm>
            <a:off x="118334" y="1459239"/>
            <a:ext cx="9023658" cy="2826157"/>
          </a:xfrm>
          <a:prstGeom prst="rect">
            <a:avLst/>
          </a:prstGeom>
        </p:spPr>
      </p:pic>
      <p:grpSp>
        <p:nvGrpSpPr>
          <p:cNvPr id="5" name="Group 4"/>
          <p:cNvGrpSpPr/>
          <p:nvPr/>
        </p:nvGrpSpPr>
        <p:grpSpPr>
          <a:xfrm>
            <a:off x="8203956" y="5439109"/>
            <a:ext cx="934158" cy="1418891"/>
            <a:chOff x="8203956" y="5439109"/>
            <a:chExt cx="934158" cy="141889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3431672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Subgroup Report – School Level Data</a:t>
            </a:r>
            <a:endParaRPr lang="en-US" sz="3500" b="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118263" y="1201809"/>
            <a:ext cx="9025737" cy="3735329"/>
          </a:xfrm>
          <a:prstGeom prst="rect">
            <a:avLst/>
          </a:prstGeom>
        </p:spPr>
      </p:pic>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786296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Subgroup Report – School Level Data</a:t>
            </a:r>
            <a:endParaRPr lang="en-US" sz="3500" b="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143156" y="1515762"/>
            <a:ext cx="8984522" cy="1918482"/>
          </a:xfrm>
          <a:prstGeom prst="rect">
            <a:avLst/>
          </a:prstGeom>
        </p:spPr>
      </p:pic>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42760997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Subgroup Report – School Level Data</a:t>
            </a:r>
            <a:endParaRPr lang="en-US" sz="3500" b="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287333" y="615489"/>
            <a:ext cx="8856667" cy="5596348"/>
          </a:xfrm>
          <a:prstGeom prst="rect">
            <a:avLst/>
          </a:prstGeom>
        </p:spPr>
      </p:pic>
    </p:spTree>
    <p:extLst>
      <p:ext uri="{BB962C8B-B14F-4D97-AF65-F5344CB8AC3E}">
        <p14:creationId xmlns:p14="http://schemas.microsoft.com/office/powerpoint/2010/main" val="27430896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err="1" smtClean="0">
                <a:solidFill>
                  <a:schemeClr val="bg1"/>
                </a:solidFill>
                <a:effectLst>
                  <a:outerShdw blurRad="38100" dist="38100" dir="2700000" algn="tl">
                    <a:srgbClr val="000000">
                      <a:alpha val="43137"/>
                    </a:srgbClr>
                  </a:outerShdw>
                </a:effectLst>
              </a:rPr>
              <a:t>Achievment</a:t>
            </a:r>
            <a:r>
              <a:rPr lang="en-US" sz="3500" b="1" dirty="0" smtClean="0">
                <a:solidFill>
                  <a:schemeClr val="bg1"/>
                </a:solidFill>
                <a:effectLst>
                  <a:outerShdw blurRad="38100" dist="38100" dir="2700000" algn="tl">
                    <a:srgbClr val="000000">
                      <a:alpha val="43137"/>
                    </a:srgbClr>
                  </a:outerShdw>
                </a:effectLst>
              </a:rPr>
              <a:t> Data – School Level Data</a:t>
            </a:r>
            <a:endParaRPr lang="en-US" sz="35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0" y="629454"/>
            <a:ext cx="9144000"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Located in the Principals’ Database</a:t>
            </a:r>
          </a:p>
          <a:p>
            <a:pPr marL="457200" indent="-457200">
              <a:buFont typeface="Arial" panose="020B0604020202020204" pitchFamily="34" charset="0"/>
              <a:buChar char="•"/>
            </a:pPr>
            <a:r>
              <a:rPr lang="en-US" sz="3200" dirty="0" smtClean="0"/>
              <a:t>Includes all subgroups</a:t>
            </a:r>
          </a:p>
          <a:p>
            <a:endParaRPr lang="en-US" sz="3200" dirty="0"/>
          </a:p>
        </p:txBody>
      </p:sp>
      <p:grpSp>
        <p:nvGrpSpPr>
          <p:cNvPr id="6" name="Group 5"/>
          <p:cNvGrpSpPr/>
          <p:nvPr/>
        </p:nvGrpSpPr>
        <p:grpSpPr>
          <a:xfrm>
            <a:off x="8203956" y="5439109"/>
            <a:ext cx="934158" cy="1418891"/>
            <a:chOff x="8203956" y="5439109"/>
            <a:chExt cx="934158" cy="1418891"/>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9" name="TextBox 8"/>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10" name="Group 9"/>
          <p:cNvGrpSpPr/>
          <p:nvPr/>
        </p:nvGrpSpPr>
        <p:grpSpPr>
          <a:xfrm>
            <a:off x="0" y="5439109"/>
            <a:ext cx="934158" cy="1418891"/>
            <a:chOff x="-3011548" y="1205246"/>
            <a:chExt cx="934158" cy="141889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2" name="TextBox 11"/>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3" name="Picture 12"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pic>
        <p:nvPicPr>
          <p:cNvPr id="15" name="Picture 14">
            <a:extLst>
              <a:ext uri="{FF2B5EF4-FFF2-40B4-BE49-F238E27FC236}">
                <a16:creationId xmlns:a16="http://schemas.microsoft.com/office/drawing/2014/main" id="{8AE2442A-BAA7-4AB3-9D48-6082D710C443}"/>
              </a:ext>
            </a:extLst>
          </p:cNvPr>
          <p:cNvPicPr>
            <a:picLocks noChangeAspect="1"/>
          </p:cNvPicPr>
          <p:nvPr/>
        </p:nvPicPr>
        <p:blipFill>
          <a:blip r:embed="rId5"/>
          <a:stretch>
            <a:fillRect/>
          </a:stretch>
        </p:blipFill>
        <p:spPr>
          <a:xfrm>
            <a:off x="0" y="2359905"/>
            <a:ext cx="9144000" cy="2138190"/>
          </a:xfrm>
          <a:prstGeom prst="rect">
            <a:avLst/>
          </a:prstGeom>
        </p:spPr>
      </p:pic>
    </p:spTree>
    <p:extLst>
      <p:ext uri="{BB962C8B-B14F-4D97-AF65-F5344CB8AC3E}">
        <p14:creationId xmlns:p14="http://schemas.microsoft.com/office/powerpoint/2010/main" val="357462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25126D-7990-4F4A-AAD4-DAA6C6FAC998}"/>
              </a:ext>
            </a:extLst>
          </p:cNvPr>
          <p:cNvPicPr>
            <a:picLocks noChangeAspect="1"/>
          </p:cNvPicPr>
          <p:nvPr/>
        </p:nvPicPr>
        <p:blipFill>
          <a:blip r:embed="rId3"/>
          <a:stretch>
            <a:fillRect/>
          </a:stretch>
        </p:blipFill>
        <p:spPr>
          <a:xfrm>
            <a:off x="176212" y="1370239"/>
            <a:ext cx="8791575" cy="4791075"/>
          </a:xfrm>
          <a:prstGeom prst="rect">
            <a:avLst/>
          </a:prstGeom>
        </p:spPr>
      </p:pic>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School Value Added – School Level Data</a:t>
            </a:r>
            <a:endParaRPr lang="en-US" sz="35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70396"/>
            <a:ext cx="91440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Located in the EVAAS/TVAAS Site</a:t>
            </a:r>
          </a:p>
          <a:p>
            <a:pPr marL="914400" lvl="1" indent="-457200">
              <a:buFont typeface="Arial" panose="020B0604020202020204" pitchFamily="34" charset="0"/>
              <a:buChar char="•"/>
            </a:pPr>
            <a:r>
              <a:rPr lang="en-US" sz="3200" dirty="0" smtClean="0"/>
              <a:t>Reports &gt; School Reports &gt; Value–Added</a:t>
            </a:r>
            <a:endParaRPr lang="en-US" sz="3200" dirty="0"/>
          </a:p>
        </p:txBody>
      </p:sp>
      <p:cxnSp>
        <p:nvCxnSpPr>
          <p:cNvPr id="11" name="Straight Connector 10"/>
          <p:cNvCxnSpPr/>
          <p:nvPr/>
        </p:nvCxnSpPr>
        <p:spPr>
          <a:xfrm>
            <a:off x="381000" y="315686"/>
            <a:ext cx="8229600" cy="5845628"/>
          </a:xfrm>
          <a:prstGeom prst="line">
            <a:avLst/>
          </a:prstGeom>
          <a:ln w="1873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12371" y="400107"/>
            <a:ext cx="7502979" cy="5761207"/>
          </a:xfrm>
          <a:prstGeom prst="line">
            <a:avLst/>
          </a:prstGeom>
          <a:ln w="1873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6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School Value Added – School Level Data</a:t>
            </a:r>
            <a:endParaRPr lang="en-US" sz="35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452883" y="632488"/>
            <a:ext cx="5691117"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Located in the EVAAS/TVAAS Site</a:t>
            </a:r>
          </a:p>
          <a:p>
            <a:pPr marL="914400" lvl="1" indent="-457200">
              <a:buFont typeface="Arial" panose="020B0604020202020204" pitchFamily="34" charset="0"/>
              <a:buChar char="•"/>
            </a:pPr>
            <a:r>
              <a:rPr lang="en-US" sz="3200" dirty="0" smtClean="0"/>
              <a:t>Reports &gt; School Reports &gt; Value–Added</a:t>
            </a:r>
            <a:endParaRPr lang="en-US" sz="3200" dirty="0"/>
          </a:p>
        </p:txBody>
      </p:sp>
      <p:grpSp>
        <p:nvGrpSpPr>
          <p:cNvPr id="7" name="Group 6"/>
          <p:cNvGrpSpPr/>
          <p:nvPr/>
        </p:nvGrpSpPr>
        <p:grpSpPr>
          <a:xfrm>
            <a:off x="8203956" y="5439109"/>
            <a:ext cx="934158" cy="1418891"/>
            <a:chOff x="8203956" y="5439109"/>
            <a:chExt cx="934158" cy="1418891"/>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9" name="TextBox 8"/>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pic>
        <p:nvPicPr>
          <p:cNvPr id="5" name="Picture 4"/>
          <p:cNvPicPr>
            <a:picLocks noChangeAspect="1"/>
          </p:cNvPicPr>
          <p:nvPr/>
        </p:nvPicPr>
        <p:blipFill>
          <a:blip r:embed="rId4"/>
          <a:stretch>
            <a:fillRect/>
          </a:stretch>
        </p:blipFill>
        <p:spPr>
          <a:xfrm>
            <a:off x="0" y="632488"/>
            <a:ext cx="2920721" cy="6225512"/>
          </a:xfrm>
          <a:prstGeom prst="rect">
            <a:avLst/>
          </a:prstGeom>
        </p:spPr>
      </p:pic>
    </p:spTree>
    <p:extLst>
      <p:ext uri="{BB962C8B-B14F-4D97-AF65-F5344CB8AC3E}">
        <p14:creationId xmlns:p14="http://schemas.microsoft.com/office/powerpoint/2010/main" val="36089171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School Value Added – School Level Data</a:t>
            </a:r>
            <a:endParaRPr lang="en-US" sz="3500" b="1" dirty="0">
              <a:solidFill>
                <a:schemeClr val="bg1"/>
              </a:solidFill>
              <a:effectLst>
                <a:outerShdw blurRad="38100" dist="38100" dir="2700000" algn="tl">
                  <a:srgbClr val="000000">
                    <a:alpha val="43137"/>
                  </a:srgbClr>
                </a:outerShdw>
              </a:effectLst>
            </a:endParaRPr>
          </a:p>
        </p:txBody>
      </p:sp>
      <p:grpSp>
        <p:nvGrpSpPr>
          <p:cNvPr id="5" name="Group 4"/>
          <p:cNvGrpSpPr/>
          <p:nvPr/>
        </p:nvGrpSpPr>
        <p:grpSpPr>
          <a:xfrm>
            <a:off x="8203956" y="5439109"/>
            <a:ext cx="934158" cy="1418891"/>
            <a:chOff x="8203956" y="5439109"/>
            <a:chExt cx="934158" cy="141889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pic>
        <p:nvPicPr>
          <p:cNvPr id="7" name="Picture 6"/>
          <p:cNvPicPr>
            <a:picLocks noChangeAspect="1"/>
          </p:cNvPicPr>
          <p:nvPr/>
        </p:nvPicPr>
        <p:blipFill>
          <a:blip r:embed="rId4"/>
          <a:stretch>
            <a:fillRect/>
          </a:stretch>
        </p:blipFill>
        <p:spPr>
          <a:xfrm>
            <a:off x="-6131" y="2187145"/>
            <a:ext cx="9150131" cy="2482045"/>
          </a:xfrm>
          <a:prstGeom prst="rect">
            <a:avLst/>
          </a:prstGeom>
        </p:spPr>
      </p:pic>
    </p:spTree>
    <p:extLst>
      <p:ext uri="{BB962C8B-B14F-4D97-AF65-F5344CB8AC3E}">
        <p14:creationId xmlns:p14="http://schemas.microsoft.com/office/powerpoint/2010/main" val="5563109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School Value Added – School Level Data</a:t>
            </a:r>
            <a:endParaRPr lang="en-US" sz="3500" b="1" dirty="0">
              <a:solidFill>
                <a:schemeClr val="bg1"/>
              </a:solidFill>
              <a:effectLst>
                <a:outerShdw blurRad="38100" dist="38100" dir="2700000" algn="tl">
                  <a:srgbClr val="000000">
                    <a:alpha val="43137"/>
                  </a:srgbClr>
                </a:outerShdw>
              </a:effectLst>
            </a:endParaRPr>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pic>
        <p:nvPicPr>
          <p:cNvPr id="5" name="Picture 4"/>
          <p:cNvPicPr>
            <a:picLocks noChangeAspect="1"/>
          </p:cNvPicPr>
          <p:nvPr/>
        </p:nvPicPr>
        <p:blipFill>
          <a:blip r:embed="rId4"/>
          <a:stretch>
            <a:fillRect/>
          </a:stretch>
        </p:blipFill>
        <p:spPr>
          <a:xfrm>
            <a:off x="7865" y="1566862"/>
            <a:ext cx="9124996" cy="2498511"/>
          </a:xfrm>
          <a:prstGeom prst="rect">
            <a:avLst/>
          </a:prstGeom>
        </p:spPr>
      </p:pic>
    </p:spTree>
    <p:extLst>
      <p:ext uri="{BB962C8B-B14F-4D97-AF65-F5344CB8AC3E}">
        <p14:creationId xmlns:p14="http://schemas.microsoft.com/office/powerpoint/2010/main" val="5113569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School Value Added – School Level Data</a:t>
            </a:r>
            <a:endParaRPr lang="en-US" sz="3500" b="1" dirty="0">
              <a:solidFill>
                <a:schemeClr val="bg1"/>
              </a:solidFill>
              <a:effectLst>
                <a:outerShdw blurRad="38100" dist="38100" dir="2700000" algn="tl">
                  <a:srgbClr val="000000">
                    <a:alpha val="43137"/>
                  </a:srgbClr>
                </a:outerShdw>
              </a:effectLst>
            </a:endParaRPr>
          </a:p>
        </p:txBody>
      </p:sp>
      <p:grpSp>
        <p:nvGrpSpPr>
          <p:cNvPr id="5" name="Group 4"/>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pic>
        <p:nvPicPr>
          <p:cNvPr id="6" name="Picture 5"/>
          <p:cNvPicPr>
            <a:picLocks noChangeAspect="1"/>
          </p:cNvPicPr>
          <p:nvPr/>
        </p:nvPicPr>
        <p:blipFill>
          <a:blip r:embed="rId4"/>
          <a:stretch>
            <a:fillRect/>
          </a:stretch>
        </p:blipFill>
        <p:spPr>
          <a:xfrm>
            <a:off x="0" y="1173310"/>
            <a:ext cx="9115015" cy="2669641"/>
          </a:xfrm>
          <a:prstGeom prst="rect">
            <a:avLst/>
          </a:prstGeom>
        </p:spPr>
      </p:pic>
    </p:spTree>
    <p:extLst>
      <p:ext uri="{BB962C8B-B14F-4D97-AF65-F5344CB8AC3E}">
        <p14:creationId xmlns:p14="http://schemas.microsoft.com/office/powerpoint/2010/main" val="1873133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a:solidFill>
                  <a:schemeClr val="bg1"/>
                </a:solidFill>
                <a:effectLst>
                  <a:outerShdw blurRad="38100" dist="38100" dir="2700000" algn="tl">
                    <a:srgbClr val="000000">
                      <a:alpha val="43137"/>
                    </a:srgbClr>
                  </a:outerShdw>
                </a:effectLst>
              </a:rPr>
              <a:t>State Website Tab – Accountability Page </a:t>
            </a:r>
          </a:p>
        </p:txBody>
      </p:sp>
      <p:sp>
        <p:nvSpPr>
          <p:cNvPr id="5" name="TextBox 4"/>
          <p:cNvSpPr txBox="1"/>
          <p:nvPr/>
        </p:nvSpPr>
        <p:spPr>
          <a:xfrm>
            <a:off x="0" y="1421027"/>
            <a:ext cx="9144000" cy="2062103"/>
          </a:xfrm>
          <a:prstGeom prst="rect">
            <a:avLst/>
          </a:prstGeom>
          <a:noFill/>
        </p:spPr>
        <p:txBody>
          <a:bodyPr wrap="square" rtlCol="0">
            <a:spAutoFit/>
          </a:bodyPr>
          <a:lstStyle/>
          <a:p>
            <a:r>
              <a:rPr lang="en-US" sz="3200" b="1" dirty="0">
                <a:hlinkClick r:id="rId3"/>
              </a:rPr>
              <a:t>EVAAS/TVAAS</a:t>
            </a:r>
            <a:endParaRPr lang="en-US" sz="3200" b="1" dirty="0"/>
          </a:p>
          <a:p>
            <a:endParaRPr lang="en-US" sz="3200" dirty="0" smtClean="0"/>
          </a:p>
          <a:p>
            <a:r>
              <a:rPr lang="en-US" sz="3200" b="1" dirty="0" err="1">
                <a:hlinkClick r:id="rId4"/>
              </a:rPr>
              <a:t>TNReady</a:t>
            </a:r>
            <a:r>
              <a:rPr lang="en-US" sz="3200" b="1" dirty="0">
                <a:hlinkClick r:id="rId4"/>
              </a:rPr>
              <a:t> Pearson Access Next</a:t>
            </a:r>
            <a:endParaRPr lang="en-US" sz="3200" b="1" dirty="0"/>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41377593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School Value Added – School Level Data</a:t>
            </a:r>
            <a:endParaRPr lang="en-US" sz="3500" b="1" dirty="0">
              <a:solidFill>
                <a:schemeClr val="bg1"/>
              </a:solidFill>
              <a:effectLst>
                <a:outerShdw blurRad="38100" dist="38100" dir="2700000" algn="tl">
                  <a:srgbClr val="000000">
                    <a:alpha val="43137"/>
                  </a:srgbClr>
                </a:outerShdw>
              </a:effectLst>
            </a:endParaRPr>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pic>
        <p:nvPicPr>
          <p:cNvPr id="5" name="Picture 4"/>
          <p:cNvPicPr>
            <a:picLocks noChangeAspect="1"/>
          </p:cNvPicPr>
          <p:nvPr/>
        </p:nvPicPr>
        <p:blipFill>
          <a:blip r:embed="rId5"/>
          <a:stretch>
            <a:fillRect/>
          </a:stretch>
        </p:blipFill>
        <p:spPr>
          <a:xfrm>
            <a:off x="0" y="1865870"/>
            <a:ext cx="9149306" cy="2200466"/>
          </a:xfrm>
          <a:prstGeom prst="rect">
            <a:avLst/>
          </a:prstGeom>
        </p:spPr>
      </p:pic>
    </p:spTree>
    <p:extLst>
      <p:ext uri="{BB962C8B-B14F-4D97-AF65-F5344CB8AC3E}">
        <p14:creationId xmlns:p14="http://schemas.microsoft.com/office/powerpoint/2010/main" val="13701847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School Value Added – School Level Data</a:t>
            </a:r>
            <a:endParaRPr lang="en-US" sz="3500" b="1" dirty="0">
              <a:solidFill>
                <a:schemeClr val="bg1"/>
              </a:solidFill>
              <a:effectLst>
                <a:outerShdw blurRad="38100" dist="38100" dir="2700000" algn="tl">
                  <a:srgbClr val="000000">
                    <a:alpha val="43137"/>
                  </a:srgbClr>
                </a:outerShdw>
              </a:effectLst>
            </a:endParaRPr>
          </a:p>
        </p:txBody>
      </p:sp>
      <p:grpSp>
        <p:nvGrpSpPr>
          <p:cNvPr id="5" name="Group 4"/>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pic>
        <p:nvPicPr>
          <p:cNvPr id="6" name="Picture 5"/>
          <p:cNvPicPr>
            <a:picLocks noChangeAspect="1"/>
          </p:cNvPicPr>
          <p:nvPr/>
        </p:nvPicPr>
        <p:blipFill>
          <a:blip r:embed="rId5"/>
          <a:stretch>
            <a:fillRect/>
          </a:stretch>
        </p:blipFill>
        <p:spPr>
          <a:xfrm>
            <a:off x="65843" y="1719664"/>
            <a:ext cx="9067018" cy="2529901"/>
          </a:xfrm>
          <a:prstGeom prst="rect">
            <a:avLst/>
          </a:prstGeom>
        </p:spPr>
      </p:pic>
    </p:spTree>
    <p:extLst>
      <p:ext uri="{BB962C8B-B14F-4D97-AF65-F5344CB8AC3E}">
        <p14:creationId xmlns:p14="http://schemas.microsoft.com/office/powerpoint/2010/main" val="20120045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District and State Data</a:t>
            </a:r>
            <a:endParaRPr lang="en-US" sz="35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629454"/>
            <a:ext cx="91440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When available, the district and state data will be posted with the school level data </a:t>
            </a:r>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16087898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Questions?</a:t>
            </a:r>
            <a:endParaRPr lang="en-US" sz="3500" b="1" dirty="0">
              <a:solidFill>
                <a:schemeClr val="bg1"/>
              </a:solidFill>
              <a:effectLst>
                <a:outerShdw blurRad="38100" dist="38100" dir="2700000" algn="tl">
                  <a:srgbClr val="000000">
                    <a:alpha val="43137"/>
                  </a:srgbClr>
                </a:outerShdw>
              </a:effectLst>
            </a:endParaRPr>
          </a:p>
        </p:txBody>
      </p:sp>
      <p:grpSp>
        <p:nvGrpSpPr>
          <p:cNvPr id="8" name="Group 7"/>
          <p:cNvGrpSpPr/>
          <p:nvPr/>
        </p:nvGrpSpPr>
        <p:grpSpPr>
          <a:xfrm>
            <a:off x="3143250" y="1024032"/>
            <a:ext cx="2857500" cy="4280253"/>
            <a:chOff x="4183156" y="849855"/>
            <a:chExt cx="2857500" cy="4280253"/>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156" y="1577283"/>
              <a:ext cx="2857500" cy="3552825"/>
            </a:xfrm>
            <a:prstGeom prst="rect">
              <a:avLst/>
            </a:prstGeom>
          </p:spPr>
        </p:pic>
        <p:sp>
          <p:nvSpPr>
            <p:cNvPr id="10" name="TextBox 9"/>
            <p:cNvSpPr txBox="1"/>
            <p:nvPr/>
          </p:nvSpPr>
          <p:spPr>
            <a:xfrm>
              <a:off x="4284459" y="849855"/>
              <a:ext cx="2654894" cy="630942"/>
            </a:xfrm>
            <a:prstGeom prst="rect">
              <a:avLst/>
            </a:prstGeom>
            <a:noFill/>
          </p:spPr>
          <p:txBody>
            <a:bodyPr wrap="none" rtlCol="0">
              <a:spAutoFit/>
            </a:bodyPr>
            <a:lstStyle/>
            <a:p>
              <a:r>
                <a:rPr lang="en-US" sz="3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Parking Lot</a:t>
              </a:r>
              <a:endParaRPr lang="en-US" sz="3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5439109"/>
            <a:ext cx="934158" cy="1418891"/>
            <a:chOff x="-3011548" y="1205246"/>
            <a:chExt cx="934158" cy="141889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2" name="TextBox 11"/>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3" name="Picture 12" descr="C:\Users\KARL~1.BIT\AppData\Local\Temp\qrcode.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2558561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a:solidFill>
                  <a:schemeClr val="bg1"/>
                </a:solidFill>
                <a:effectLst>
                  <a:outerShdw blurRad="38100" dist="38100" dir="2700000" algn="tl">
                    <a:srgbClr val="000000">
                      <a:alpha val="43137"/>
                    </a:srgbClr>
                  </a:outerShdw>
                </a:effectLst>
              </a:rPr>
              <a:t>State Website Tab – Accountability Page </a:t>
            </a:r>
          </a:p>
        </p:txBody>
      </p:sp>
      <p:sp>
        <p:nvSpPr>
          <p:cNvPr id="5" name="TextBox 4"/>
          <p:cNvSpPr txBox="1"/>
          <p:nvPr/>
        </p:nvSpPr>
        <p:spPr>
          <a:xfrm>
            <a:off x="0" y="1421027"/>
            <a:ext cx="9144000" cy="3046988"/>
          </a:xfrm>
          <a:prstGeom prst="rect">
            <a:avLst/>
          </a:prstGeom>
          <a:noFill/>
        </p:spPr>
        <p:txBody>
          <a:bodyPr wrap="square" rtlCol="0">
            <a:spAutoFit/>
          </a:bodyPr>
          <a:lstStyle/>
          <a:p>
            <a:r>
              <a:rPr lang="en-US" sz="3200" b="1" dirty="0" err="1">
                <a:hlinkClick r:id="rId3"/>
              </a:rPr>
              <a:t>TDOE</a:t>
            </a:r>
            <a:r>
              <a:rPr lang="en-US" sz="3200" b="1" dirty="0">
                <a:hlinkClick r:id="rId3"/>
              </a:rPr>
              <a:t> Assessment Logistics </a:t>
            </a:r>
            <a:r>
              <a:rPr lang="en-US" sz="3200" b="1" dirty="0" err="1">
                <a:hlinkClick r:id="rId3"/>
              </a:rPr>
              <a:t>Livebinder</a:t>
            </a:r>
            <a:endParaRPr lang="en-US" sz="3200" b="1" dirty="0"/>
          </a:p>
          <a:p>
            <a:endParaRPr lang="en-US" sz="3200" dirty="0" smtClean="0"/>
          </a:p>
          <a:p>
            <a:r>
              <a:rPr lang="en-US" sz="3200" b="1" dirty="0" err="1">
                <a:hlinkClick r:id="rId4"/>
              </a:rPr>
              <a:t>TDOE</a:t>
            </a:r>
            <a:r>
              <a:rPr lang="en-US" sz="3200" b="1" dirty="0">
                <a:hlinkClick r:id="rId4"/>
              </a:rPr>
              <a:t> Assessment Design </a:t>
            </a:r>
            <a:r>
              <a:rPr lang="en-US" sz="3200" b="1" dirty="0" err="1">
                <a:hlinkClick r:id="rId4"/>
              </a:rPr>
              <a:t>Livebinder</a:t>
            </a:r>
            <a:endParaRPr lang="en-US" sz="3200" b="1" dirty="0"/>
          </a:p>
          <a:p>
            <a:endParaRPr lang="en-US" sz="3200" dirty="0" smtClean="0"/>
          </a:p>
          <a:p>
            <a:r>
              <a:rPr lang="en-US" sz="3200" b="1" u="sng" dirty="0">
                <a:hlinkClick r:id="rId5"/>
              </a:rPr>
              <a:t>TNCompass</a:t>
            </a:r>
            <a:endParaRPr lang="en-US" sz="3200" b="1" dirty="0"/>
          </a:p>
          <a:p>
            <a:endParaRPr lang="en-US" sz="3200" dirty="0"/>
          </a:p>
        </p:txBody>
      </p:sp>
      <p:grpSp>
        <p:nvGrpSpPr>
          <p:cNvPr id="6" name="Group 5"/>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2865472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Accountability Webpage</a:t>
            </a:r>
            <a:endParaRPr lang="en-US" sz="3500"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E3E4BB05-7307-4854-BDD6-A805F564EBDE}"/>
              </a:ext>
            </a:extLst>
          </p:cNvPr>
          <p:cNvPicPr>
            <a:picLocks noChangeAspect="1"/>
          </p:cNvPicPr>
          <p:nvPr/>
        </p:nvPicPr>
        <p:blipFill>
          <a:blip r:embed="rId2"/>
          <a:stretch>
            <a:fillRect/>
          </a:stretch>
        </p:blipFill>
        <p:spPr>
          <a:xfrm>
            <a:off x="-117069" y="1326926"/>
            <a:ext cx="9371347" cy="1515128"/>
          </a:xfrm>
          <a:prstGeom prst="rect">
            <a:avLst/>
          </a:prstGeom>
        </p:spPr>
      </p:pic>
      <p:grpSp>
        <p:nvGrpSpPr>
          <p:cNvPr id="5" name="Group 4"/>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2345863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45"/>
            <a:ext cx="9144000" cy="630942"/>
          </a:xfrm>
          <a:prstGeom prst="rect">
            <a:avLst/>
          </a:prstGeom>
          <a:solidFill>
            <a:srgbClr val="019A49"/>
          </a:solidFill>
          <a:ln>
            <a:solidFill>
              <a:srgbClr val="019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845"/>
            <a:ext cx="9144000" cy="630942"/>
          </a:xfrm>
          <a:prstGeom prst="rect">
            <a:avLst/>
          </a:prstGeom>
          <a:noFill/>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Data Tab </a:t>
            </a:r>
            <a:r>
              <a:rPr lang="en-US" sz="3500" b="1" dirty="0">
                <a:solidFill>
                  <a:schemeClr val="bg1"/>
                </a:solidFill>
                <a:effectLst>
                  <a:outerShdw blurRad="38100" dist="38100" dir="2700000" algn="tl">
                    <a:srgbClr val="000000">
                      <a:alpha val="43137"/>
                    </a:srgbClr>
                  </a:outerShdw>
                </a:effectLst>
              </a:rPr>
              <a:t>– Accountability Page </a:t>
            </a:r>
          </a:p>
        </p:txBody>
      </p:sp>
      <p:pic>
        <p:nvPicPr>
          <p:cNvPr id="6" name="Picture 5">
            <a:extLst>
              <a:ext uri="{FF2B5EF4-FFF2-40B4-BE49-F238E27FC236}">
                <a16:creationId xmlns:a16="http://schemas.microsoft.com/office/drawing/2014/main" id="{572FF9DD-A022-4A09-B731-DB569A13116D}"/>
              </a:ext>
            </a:extLst>
          </p:cNvPr>
          <p:cNvPicPr>
            <a:picLocks noChangeAspect="1"/>
          </p:cNvPicPr>
          <p:nvPr/>
        </p:nvPicPr>
        <p:blipFill>
          <a:blip r:embed="rId3"/>
          <a:stretch>
            <a:fillRect/>
          </a:stretch>
        </p:blipFill>
        <p:spPr>
          <a:xfrm>
            <a:off x="-1" y="1196417"/>
            <a:ext cx="9123409" cy="2708317"/>
          </a:xfrm>
          <a:prstGeom prst="rect">
            <a:avLst/>
          </a:prstGeom>
        </p:spPr>
      </p:pic>
      <p:grpSp>
        <p:nvGrpSpPr>
          <p:cNvPr id="5" name="Group 4"/>
          <p:cNvGrpSpPr/>
          <p:nvPr/>
        </p:nvGrpSpPr>
        <p:grpSpPr>
          <a:xfrm>
            <a:off x="8203956" y="5439109"/>
            <a:ext cx="934158" cy="1418891"/>
            <a:chOff x="8203956" y="5439109"/>
            <a:chExt cx="934158" cy="141889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956" y="5696530"/>
              <a:ext cx="934158" cy="1161470"/>
            </a:xfrm>
            <a:prstGeom prst="rect">
              <a:avLst/>
            </a:prstGeom>
          </p:spPr>
        </p:pic>
        <p:sp>
          <p:nvSpPr>
            <p:cNvPr id="8" name="TextBox 7"/>
            <p:cNvSpPr txBox="1"/>
            <p:nvPr/>
          </p:nvSpPr>
          <p:spPr>
            <a:xfrm>
              <a:off x="8209210" y="5439109"/>
              <a:ext cx="923651" cy="246221"/>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PARKING LOT</a:t>
              </a:r>
              <a:endParaRPr lang="en-US" sz="1000" b="1" dirty="0">
                <a:effectLst>
                  <a:outerShdw blurRad="38100" dist="38100" dir="2700000" algn="tl">
                    <a:srgbClr val="000000">
                      <a:alpha val="43137"/>
                    </a:srgbClr>
                  </a:outerShdw>
                </a:effectLst>
              </a:endParaRPr>
            </a:p>
          </p:txBody>
        </p:sp>
      </p:grpSp>
      <p:grpSp>
        <p:nvGrpSpPr>
          <p:cNvPr id="9" name="Group 8"/>
          <p:cNvGrpSpPr/>
          <p:nvPr/>
        </p:nvGrpSpPr>
        <p:grpSpPr>
          <a:xfrm>
            <a:off x="0" y="5439109"/>
            <a:ext cx="934158" cy="1418891"/>
            <a:chOff x="-3011548" y="1205246"/>
            <a:chExt cx="934158" cy="14188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548" y="1462667"/>
              <a:ext cx="934158" cy="1161470"/>
            </a:xfrm>
            <a:prstGeom prst="rect">
              <a:avLst/>
            </a:prstGeom>
          </p:spPr>
        </p:pic>
        <p:sp>
          <p:nvSpPr>
            <p:cNvPr id="11" name="TextBox 10"/>
            <p:cNvSpPr txBox="1"/>
            <p:nvPr/>
          </p:nvSpPr>
          <p:spPr>
            <a:xfrm>
              <a:off x="-3006294" y="1205246"/>
              <a:ext cx="928904" cy="246221"/>
            </a:xfrm>
            <a:prstGeom prst="rect">
              <a:avLst/>
            </a:prstGeom>
            <a:noFill/>
          </p:spPr>
          <p:txBody>
            <a:bodyPr wrap="square" rtlCol="0">
              <a:spAutoFit/>
            </a:bodyPr>
            <a:lstStyle/>
            <a:p>
              <a:pPr algn="ctr"/>
              <a:r>
                <a:rPr lang="en-US" sz="1000" b="1" dirty="0" smtClean="0">
                  <a:effectLst>
                    <a:outerShdw blurRad="38100" dist="38100" dir="2700000" algn="tl">
                      <a:srgbClr val="000000">
                        <a:alpha val="43137"/>
                      </a:srgbClr>
                    </a:outerShdw>
                  </a:effectLst>
                </a:rPr>
                <a:t>WEB PAGE</a:t>
              </a:r>
              <a:endParaRPr lang="en-US" sz="1000" b="1" dirty="0">
                <a:effectLst>
                  <a:outerShdw blurRad="38100" dist="38100" dir="2700000" algn="tl">
                    <a:srgbClr val="000000">
                      <a:alpha val="43137"/>
                    </a:srgbClr>
                  </a:outerShdw>
                </a:effectLst>
              </a:endParaRPr>
            </a:p>
          </p:txBody>
        </p:sp>
        <p:pic>
          <p:nvPicPr>
            <p:cNvPr id="12" name="Picture 11" descr="C:\Users\KARL~1.BIT\AppData\Local\Temp\qrcode.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158" y="1530493"/>
              <a:ext cx="786384" cy="786384"/>
            </a:xfrm>
            <a:prstGeom prst="rect">
              <a:avLst/>
            </a:prstGeom>
            <a:noFill/>
            <a:ln>
              <a:noFill/>
            </a:ln>
          </p:spPr>
        </p:pic>
      </p:grpSp>
    </p:spTree>
    <p:extLst>
      <p:ext uri="{BB962C8B-B14F-4D97-AF65-F5344CB8AC3E}">
        <p14:creationId xmlns:p14="http://schemas.microsoft.com/office/powerpoint/2010/main" val="621083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2021 CMCSS PPT Template" id="{D18333DC-9A91-264F-B3E1-87661682917E}" vid="{9A2EEFA9-3EC2-694C-A02C-90FB139DFA8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2021 CMCSS PPT Template" id="{D18333DC-9A91-264F-B3E1-87661682917E}" vid="{D0E7454D-D4FC-0348-A13C-CF1B635928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967</TotalTime>
  <Words>2135</Words>
  <Application>Microsoft Office PowerPoint</Application>
  <PresentationFormat>Letter Paper (8.5x11 in)</PresentationFormat>
  <Paragraphs>366</Paragraphs>
  <Slides>63</Slides>
  <Notes>50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63</vt:i4>
      </vt:variant>
    </vt:vector>
  </HeadingPairs>
  <TitlesOfParts>
    <vt:vector size="69" baseType="lpstr">
      <vt:lpstr>Arial</vt:lpstr>
      <vt:lpstr>Calibri</vt:lpstr>
      <vt:lpstr>Franklin Gothic Book</vt:lpstr>
      <vt:lpstr>Franklin Gothic Medium</vt:lpstr>
      <vt:lpstr>Office Theme</vt:lpstr>
      <vt:lpstr>Custom Design</vt:lpstr>
      <vt:lpstr>Available ES Data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 Roster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Karl Bittinger</cp:lastModifiedBy>
  <cp:revision>44</cp:revision>
  <cp:lastPrinted>2020-11-16T15:38:49Z</cp:lastPrinted>
  <dcterms:created xsi:type="dcterms:W3CDTF">2018-07-24T18:18:23Z</dcterms:created>
  <dcterms:modified xsi:type="dcterms:W3CDTF">2020-11-18T16:28:17Z</dcterms:modified>
</cp:coreProperties>
</file>