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8"/>
  </p:notesMasterIdLst>
  <p:sldIdLst>
    <p:sldId id="307" r:id="rId3"/>
    <p:sldId id="281" r:id="rId4"/>
    <p:sldId id="282" r:id="rId5"/>
    <p:sldId id="259" r:id="rId6"/>
    <p:sldId id="260" r:id="rId7"/>
    <p:sldId id="261" r:id="rId8"/>
    <p:sldId id="262" r:id="rId9"/>
    <p:sldId id="263" r:id="rId10"/>
    <p:sldId id="264" r:id="rId11"/>
    <p:sldId id="283" r:id="rId12"/>
    <p:sldId id="284" r:id="rId13"/>
    <p:sldId id="267" r:id="rId14"/>
    <p:sldId id="268" r:id="rId15"/>
    <p:sldId id="269" r:id="rId16"/>
    <p:sldId id="270" r:id="rId17"/>
    <p:sldId id="271" r:id="rId18"/>
    <p:sldId id="272" r:id="rId19"/>
    <p:sldId id="273" r:id="rId20"/>
    <p:sldId id="274" r:id="rId21"/>
    <p:sldId id="306" r:id="rId22"/>
    <p:sldId id="275" r:id="rId23"/>
    <p:sldId id="276" r:id="rId24"/>
    <p:sldId id="277" r:id="rId25"/>
    <p:sldId id="298" r:id="rId26"/>
    <p:sldId id="288" r:id="rId27"/>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1" autoAdjust="0"/>
    <p:restoredTop sz="75682" autoAdjust="0"/>
  </p:normalViewPr>
  <p:slideViewPr>
    <p:cSldViewPr snapToGrid="0" snapToObjects="1">
      <p:cViewPr varScale="1">
        <p:scale>
          <a:sx n="50" d="100"/>
          <a:sy n="50" d="100"/>
        </p:scale>
        <p:origin x="15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1435" tIns="45718" rIns="91435" bIns="45718" rtlCol="0"/>
          <a:lstStyle>
            <a:lvl1pPr algn="r">
              <a:defRPr sz="1200"/>
            </a:lvl1pPr>
          </a:lstStyle>
          <a:p>
            <a:fld id="{1B8C3495-E42F-4BD5-A0E2-2BFDDE4AE430}" type="datetimeFigureOut">
              <a:rPr lang="en-US" smtClean="0"/>
              <a:t>3/22/2019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1435" tIns="45718" rIns="91435"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1435" tIns="45718" rIns="91435" bIns="45718" rtlCol="0" anchor="b"/>
          <a:lstStyle>
            <a:lvl1pPr algn="r">
              <a:defRPr sz="1200"/>
            </a:lvl1pPr>
          </a:lstStyle>
          <a:p>
            <a:fld id="{81AE6BFA-2F21-49CB-9985-8EBD59966E6A}" type="slidenum">
              <a:rPr lang="en-US" smtClean="0"/>
              <a:t>‹#›</a:t>
            </a:fld>
            <a:endParaRPr lang="en-US"/>
          </a:p>
        </p:txBody>
      </p:sp>
    </p:spTree>
    <p:extLst>
      <p:ext uri="{BB962C8B-B14F-4D97-AF65-F5344CB8AC3E}">
        <p14:creationId xmlns:p14="http://schemas.microsoft.com/office/powerpoint/2010/main" val="263642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81AE6BFA-2F21-49CB-9985-8EBD59966E6A}" type="slidenum">
              <a:rPr lang="en-US" smtClean="0"/>
              <a:t>1</a:t>
            </a:fld>
            <a:endParaRPr lang="en-US"/>
          </a:p>
        </p:txBody>
      </p:sp>
    </p:spTree>
    <p:extLst>
      <p:ext uri="{BB962C8B-B14F-4D97-AF65-F5344CB8AC3E}">
        <p14:creationId xmlns:p14="http://schemas.microsoft.com/office/powerpoint/2010/main" val="71942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period and Teacher of Record are no longer part of the claiming process. </a:t>
            </a:r>
            <a:endParaRPr lang="en-US" dirty="0"/>
          </a:p>
        </p:txBody>
      </p:sp>
      <p:sp>
        <p:nvSpPr>
          <p:cNvPr id="4" name="Slide Number Placeholder 3"/>
          <p:cNvSpPr>
            <a:spLocks noGrp="1"/>
          </p:cNvSpPr>
          <p:nvPr>
            <p:ph type="sldNum" sz="quarter" idx="10"/>
          </p:nvPr>
        </p:nvSpPr>
        <p:spPr/>
        <p:txBody>
          <a:bodyPr/>
          <a:lstStyle/>
          <a:p>
            <a:fld id="{81AE6BFA-2F21-49CB-9985-8EBD59966E6A}" type="slidenum">
              <a:rPr lang="en-US" smtClean="0"/>
              <a:t>10</a:t>
            </a:fld>
            <a:endParaRPr lang="en-US"/>
          </a:p>
        </p:txBody>
      </p:sp>
    </p:spTree>
    <p:extLst>
      <p:ext uri="{BB962C8B-B14F-4D97-AF65-F5344CB8AC3E}">
        <p14:creationId xmlns:p14="http://schemas.microsoft.com/office/powerpoint/2010/main" val="423661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E6BFA-2F21-49CB-9985-8EBD59966E6A}" type="slidenum">
              <a:rPr lang="en-US" smtClean="0"/>
              <a:t>11</a:t>
            </a:fld>
            <a:endParaRPr lang="en-US"/>
          </a:p>
        </p:txBody>
      </p:sp>
    </p:spTree>
    <p:extLst>
      <p:ext uri="{BB962C8B-B14F-4D97-AF65-F5344CB8AC3E}">
        <p14:creationId xmlns:p14="http://schemas.microsoft.com/office/powerpoint/2010/main" val="3268814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E6BFA-2F21-49CB-9985-8EBD59966E6A}" type="slidenum">
              <a:rPr lang="en-US" smtClean="0"/>
              <a:t>12</a:t>
            </a:fld>
            <a:endParaRPr lang="en-US"/>
          </a:p>
        </p:txBody>
      </p:sp>
    </p:spTree>
    <p:extLst>
      <p:ext uri="{BB962C8B-B14F-4D97-AF65-F5344CB8AC3E}">
        <p14:creationId xmlns:p14="http://schemas.microsoft.com/office/powerpoint/2010/main" val="409595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E6BFA-2F21-49CB-9985-8EBD59966E6A}" type="slidenum">
              <a:rPr lang="en-US" smtClean="0"/>
              <a:t>13</a:t>
            </a:fld>
            <a:endParaRPr lang="en-US"/>
          </a:p>
        </p:txBody>
      </p:sp>
    </p:spTree>
    <p:extLst>
      <p:ext uri="{BB962C8B-B14F-4D97-AF65-F5344CB8AC3E}">
        <p14:creationId xmlns:p14="http://schemas.microsoft.com/office/powerpoint/2010/main" val="1999475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E6BFA-2F21-49CB-9985-8EBD59966E6A}" type="slidenum">
              <a:rPr lang="en-US" smtClean="0"/>
              <a:t>14</a:t>
            </a:fld>
            <a:endParaRPr lang="en-US"/>
          </a:p>
        </p:txBody>
      </p:sp>
    </p:spTree>
    <p:extLst>
      <p:ext uri="{BB962C8B-B14F-4D97-AF65-F5344CB8AC3E}">
        <p14:creationId xmlns:p14="http://schemas.microsoft.com/office/powerpoint/2010/main" val="1165618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E6BFA-2F21-49CB-9985-8EBD59966E6A}" type="slidenum">
              <a:rPr lang="en-US" smtClean="0"/>
              <a:t>15</a:t>
            </a:fld>
            <a:endParaRPr lang="en-US"/>
          </a:p>
        </p:txBody>
      </p:sp>
    </p:spTree>
    <p:extLst>
      <p:ext uri="{BB962C8B-B14F-4D97-AF65-F5344CB8AC3E}">
        <p14:creationId xmlns:p14="http://schemas.microsoft.com/office/powerpoint/2010/main" val="319075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E6BFA-2F21-49CB-9985-8EBD59966E6A}" type="slidenum">
              <a:rPr lang="en-US" smtClean="0"/>
              <a:t>16</a:t>
            </a:fld>
            <a:endParaRPr lang="en-US"/>
          </a:p>
        </p:txBody>
      </p:sp>
    </p:spTree>
    <p:extLst>
      <p:ext uri="{BB962C8B-B14F-4D97-AF65-F5344CB8AC3E}">
        <p14:creationId xmlns:p14="http://schemas.microsoft.com/office/powerpoint/2010/main" val="1316833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E6BFA-2F21-49CB-9985-8EBD59966E6A}" type="slidenum">
              <a:rPr lang="en-US" smtClean="0"/>
              <a:t>17</a:t>
            </a:fld>
            <a:endParaRPr lang="en-US"/>
          </a:p>
        </p:txBody>
      </p:sp>
    </p:spTree>
    <p:extLst>
      <p:ext uri="{BB962C8B-B14F-4D97-AF65-F5344CB8AC3E}">
        <p14:creationId xmlns:p14="http://schemas.microsoft.com/office/powerpoint/2010/main" val="540606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E6BFA-2F21-49CB-9985-8EBD59966E6A}" type="slidenum">
              <a:rPr lang="en-US" smtClean="0"/>
              <a:t>18</a:t>
            </a:fld>
            <a:endParaRPr lang="en-US"/>
          </a:p>
        </p:txBody>
      </p:sp>
    </p:spTree>
    <p:extLst>
      <p:ext uri="{BB962C8B-B14F-4D97-AF65-F5344CB8AC3E}">
        <p14:creationId xmlns:p14="http://schemas.microsoft.com/office/powerpoint/2010/main" val="3738865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remind teachers they should</a:t>
            </a:r>
            <a:r>
              <a:rPr lang="en-US" baseline="0" dirty="0" smtClean="0"/>
              <a:t> not change any instructional availability without permission from administration. In years past we have had teachers who should have been a 5 who received a 3 because they made a change here without permission. Once claiming is closed it cannot be changed.</a:t>
            </a:r>
            <a:endParaRPr lang="en-US" dirty="0"/>
          </a:p>
        </p:txBody>
      </p:sp>
      <p:sp>
        <p:nvSpPr>
          <p:cNvPr id="4" name="Slide Number Placeholder 3"/>
          <p:cNvSpPr>
            <a:spLocks noGrp="1"/>
          </p:cNvSpPr>
          <p:nvPr>
            <p:ph type="sldNum" sz="quarter" idx="10"/>
          </p:nvPr>
        </p:nvSpPr>
        <p:spPr/>
        <p:txBody>
          <a:bodyPr/>
          <a:lstStyle/>
          <a:p>
            <a:fld id="{81AE6BFA-2F21-49CB-9985-8EBD59966E6A}" type="slidenum">
              <a:rPr lang="en-US" smtClean="0"/>
              <a:t>19</a:t>
            </a:fld>
            <a:endParaRPr lang="en-US"/>
          </a:p>
        </p:txBody>
      </p:sp>
    </p:spTree>
    <p:extLst>
      <p:ext uri="{BB962C8B-B14F-4D97-AF65-F5344CB8AC3E}">
        <p14:creationId xmlns:p14="http://schemas.microsoft.com/office/powerpoint/2010/main" val="1046630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E6BFA-2F21-49CB-9985-8EBD59966E6A}" type="slidenum">
              <a:rPr lang="en-US" smtClean="0"/>
              <a:t>2</a:t>
            </a:fld>
            <a:endParaRPr lang="en-US"/>
          </a:p>
        </p:txBody>
      </p:sp>
    </p:spTree>
    <p:extLst>
      <p:ext uri="{BB962C8B-B14F-4D97-AF65-F5344CB8AC3E}">
        <p14:creationId xmlns:p14="http://schemas.microsoft.com/office/powerpoint/2010/main" val="568914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E6BFA-2F21-49CB-9985-8EBD59966E6A}" type="slidenum">
              <a:rPr lang="en-US" smtClean="0"/>
              <a:t>20</a:t>
            </a:fld>
            <a:endParaRPr lang="en-US"/>
          </a:p>
        </p:txBody>
      </p:sp>
    </p:spTree>
    <p:extLst>
      <p:ext uri="{BB962C8B-B14F-4D97-AF65-F5344CB8AC3E}">
        <p14:creationId xmlns:p14="http://schemas.microsoft.com/office/powerpoint/2010/main" val="2958872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remind teachers they should</a:t>
            </a:r>
            <a:r>
              <a:rPr lang="en-US" baseline="0" dirty="0" smtClean="0"/>
              <a:t> not change any instructional availability without permission from administration. In years past we have had teachers who should have been a 5 who received a 3 because they made a change here without permission. Once claiming is closed it cannot be changed.</a:t>
            </a:r>
            <a:endParaRPr lang="en-US" dirty="0" smtClean="0"/>
          </a:p>
          <a:p>
            <a:endParaRPr lang="en-US" dirty="0"/>
          </a:p>
        </p:txBody>
      </p:sp>
      <p:sp>
        <p:nvSpPr>
          <p:cNvPr id="4" name="Slide Number Placeholder 3"/>
          <p:cNvSpPr>
            <a:spLocks noGrp="1"/>
          </p:cNvSpPr>
          <p:nvPr>
            <p:ph type="sldNum" sz="quarter" idx="10"/>
          </p:nvPr>
        </p:nvSpPr>
        <p:spPr/>
        <p:txBody>
          <a:bodyPr/>
          <a:lstStyle/>
          <a:p>
            <a:fld id="{81AE6BFA-2F21-49CB-9985-8EBD59966E6A}" type="slidenum">
              <a:rPr lang="en-US" smtClean="0"/>
              <a:t>21</a:t>
            </a:fld>
            <a:endParaRPr lang="en-US"/>
          </a:p>
        </p:txBody>
      </p:sp>
    </p:spTree>
    <p:extLst>
      <p:ext uri="{BB962C8B-B14F-4D97-AF65-F5344CB8AC3E}">
        <p14:creationId xmlns:p14="http://schemas.microsoft.com/office/powerpoint/2010/main" val="1936617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E6BFA-2F21-49CB-9985-8EBD59966E6A}" type="slidenum">
              <a:rPr lang="en-US" smtClean="0"/>
              <a:t>22</a:t>
            </a:fld>
            <a:endParaRPr lang="en-US"/>
          </a:p>
        </p:txBody>
      </p:sp>
    </p:spTree>
    <p:extLst>
      <p:ext uri="{BB962C8B-B14F-4D97-AF65-F5344CB8AC3E}">
        <p14:creationId xmlns:p14="http://schemas.microsoft.com/office/powerpoint/2010/main" val="812412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required for teachers to turn in a signed document to you showing they finished. However, if you want to collect such a document it would be a good resource in case they wish to later state they did not complete this on their own. </a:t>
            </a:r>
            <a:endParaRPr lang="en-US" dirty="0"/>
          </a:p>
        </p:txBody>
      </p:sp>
      <p:sp>
        <p:nvSpPr>
          <p:cNvPr id="4" name="Slide Number Placeholder 3"/>
          <p:cNvSpPr>
            <a:spLocks noGrp="1"/>
          </p:cNvSpPr>
          <p:nvPr>
            <p:ph type="sldNum" sz="quarter" idx="10"/>
          </p:nvPr>
        </p:nvSpPr>
        <p:spPr/>
        <p:txBody>
          <a:bodyPr/>
          <a:lstStyle/>
          <a:p>
            <a:fld id="{81AE6BFA-2F21-49CB-9985-8EBD59966E6A}" type="slidenum">
              <a:rPr lang="en-US" smtClean="0"/>
              <a:t>23</a:t>
            </a:fld>
            <a:endParaRPr lang="en-US"/>
          </a:p>
        </p:txBody>
      </p:sp>
    </p:spTree>
    <p:extLst>
      <p:ext uri="{BB962C8B-B14F-4D97-AF65-F5344CB8AC3E}">
        <p14:creationId xmlns:p14="http://schemas.microsoft.com/office/powerpoint/2010/main" val="3018967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let teachers know if they have any questions during claiming they should contact you. Then if they have any questions you cannot answer or would like any additional help with please email us at assessment@cmcss.net. </a:t>
            </a:r>
            <a:endParaRPr lang="en-US" dirty="0"/>
          </a:p>
        </p:txBody>
      </p:sp>
      <p:sp>
        <p:nvSpPr>
          <p:cNvPr id="4" name="Slide Number Placeholder 3"/>
          <p:cNvSpPr>
            <a:spLocks noGrp="1"/>
          </p:cNvSpPr>
          <p:nvPr>
            <p:ph type="sldNum" sz="quarter" idx="10"/>
          </p:nvPr>
        </p:nvSpPr>
        <p:spPr/>
        <p:txBody>
          <a:bodyPr/>
          <a:lstStyle/>
          <a:p>
            <a:fld id="{81AE6BFA-2F21-49CB-9985-8EBD59966E6A}" type="slidenum">
              <a:rPr lang="en-US" smtClean="0"/>
              <a:t>24</a:t>
            </a:fld>
            <a:endParaRPr lang="en-US"/>
          </a:p>
        </p:txBody>
      </p:sp>
    </p:spTree>
    <p:extLst>
      <p:ext uri="{BB962C8B-B14F-4D97-AF65-F5344CB8AC3E}">
        <p14:creationId xmlns:p14="http://schemas.microsoft.com/office/powerpoint/2010/main" val="305605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completes our meeting for the day. Any questions? </a:t>
            </a:r>
          </a:p>
          <a:p>
            <a:endParaRPr lang="en-US" dirty="0"/>
          </a:p>
        </p:txBody>
      </p:sp>
      <p:sp>
        <p:nvSpPr>
          <p:cNvPr id="4" name="Slide Number Placeholder 3"/>
          <p:cNvSpPr>
            <a:spLocks noGrp="1"/>
          </p:cNvSpPr>
          <p:nvPr>
            <p:ph type="sldNum" sz="quarter" idx="10"/>
          </p:nvPr>
        </p:nvSpPr>
        <p:spPr/>
        <p:txBody>
          <a:bodyPr/>
          <a:lstStyle/>
          <a:p>
            <a:fld id="{81AE6BFA-2F21-49CB-9985-8EBD59966E6A}" type="slidenum">
              <a:rPr lang="en-US" smtClean="0"/>
              <a:t>25</a:t>
            </a:fld>
            <a:endParaRPr lang="en-US"/>
          </a:p>
        </p:txBody>
      </p:sp>
    </p:spTree>
    <p:extLst>
      <p:ext uri="{BB962C8B-B14F-4D97-AF65-F5344CB8AC3E}">
        <p14:creationId xmlns:p14="http://schemas.microsoft.com/office/powerpoint/2010/main" val="356626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E6BFA-2F21-49CB-9985-8EBD59966E6A}" type="slidenum">
              <a:rPr lang="en-US" smtClean="0"/>
              <a:t>3</a:t>
            </a:fld>
            <a:endParaRPr lang="en-US"/>
          </a:p>
        </p:txBody>
      </p:sp>
    </p:spTree>
    <p:extLst>
      <p:ext uri="{BB962C8B-B14F-4D97-AF65-F5344CB8AC3E}">
        <p14:creationId xmlns:p14="http://schemas.microsoft.com/office/powerpoint/2010/main" val="3225262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E6BFA-2F21-49CB-9985-8EBD59966E6A}" type="slidenum">
              <a:rPr lang="en-US" smtClean="0"/>
              <a:t>4</a:t>
            </a:fld>
            <a:endParaRPr lang="en-US"/>
          </a:p>
        </p:txBody>
      </p:sp>
    </p:spTree>
    <p:extLst>
      <p:ext uri="{BB962C8B-B14F-4D97-AF65-F5344CB8AC3E}">
        <p14:creationId xmlns:p14="http://schemas.microsoft.com/office/powerpoint/2010/main" val="2423956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E6BFA-2F21-49CB-9985-8EBD59966E6A}" type="slidenum">
              <a:rPr lang="en-US" smtClean="0"/>
              <a:t>5</a:t>
            </a:fld>
            <a:endParaRPr lang="en-US"/>
          </a:p>
        </p:txBody>
      </p:sp>
    </p:spTree>
    <p:extLst>
      <p:ext uri="{BB962C8B-B14F-4D97-AF65-F5344CB8AC3E}">
        <p14:creationId xmlns:p14="http://schemas.microsoft.com/office/powerpoint/2010/main" val="196628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E6BFA-2F21-49CB-9985-8EBD59966E6A}" type="slidenum">
              <a:rPr lang="en-US" smtClean="0"/>
              <a:t>6</a:t>
            </a:fld>
            <a:endParaRPr lang="en-US"/>
          </a:p>
        </p:txBody>
      </p:sp>
    </p:spTree>
    <p:extLst>
      <p:ext uri="{BB962C8B-B14F-4D97-AF65-F5344CB8AC3E}">
        <p14:creationId xmlns:p14="http://schemas.microsoft.com/office/powerpoint/2010/main" val="1328674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E6BFA-2F21-49CB-9985-8EBD59966E6A}" type="slidenum">
              <a:rPr lang="en-US" smtClean="0"/>
              <a:t>7</a:t>
            </a:fld>
            <a:endParaRPr lang="en-US"/>
          </a:p>
        </p:txBody>
      </p:sp>
    </p:spTree>
    <p:extLst>
      <p:ext uri="{BB962C8B-B14F-4D97-AF65-F5344CB8AC3E}">
        <p14:creationId xmlns:p14="http://schemas.microsoft.com/office/powerpoint/2010/main" val="500314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E6BFA-2F21-49CB-9985-8EBD59966E6A}" type="slidenum">
              <a:rPr lang="en-US" smtClean="0"/>
              <a:t>8</a:t>
            </a:fld>
            <a:endParaRPr lang="en-US"/>
          </a:p>
        </p:txBody>
      </p:sp>
    </p:spTree>
    <p:extLst>
      <p:ext uri="{BB962C8B-B14F-4D97-AF65-F5344CB8AC3E}">
        <p14:creationId xmlns:p14="http://schemas.microsoft.com/office/powerpoint/2010/main" val="1276844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E6BFA-2F21-49CB-9985-8EBD59966E6A}" type="slidenum">
              <a:rPr lang="en-US" smtClean="0"/>
              <a:t>9</a:t>
            </a:fld>
            <a:endParaRPr lang="en-US"/>
          </a:p>
        </p:txBody>
      </p:sp>
    </p:spTree>
    <p:extLst>
      <p:ext uri="{BB962C8B-B14F-4D97-AF65-F5344CB8AC3E}">
        <p14:creationId xmlns:p14="http://schemas.microsoft.com/office/powerpoint/2010/main" val="136278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0750" y="3375705"/>
            <a:ext cx="6825341" cy="2387600"/>
          </a:xfrm>
        </p:spPr>
        <p:txBody>
          <a:bodyPr anchor="b"/>
          <a:lstStyle>
            <a:lvl1pPr algn="l">
              <a:defRPr sz="6000"/>
            </a:lvl1pPr>
          </a:lstStyle>
          <a:p>
            <a:r>
              <a:rPr lang="en-US" dirty="0"/>
              <a:t>Click to edit Master title style</a:t>
            </a:r>
          </a:p>
        </p:txBody>
      </p:sp>
    </p:spTree>
    <p:extLst>
      <p:ext uri="{BB962C8B-B14F-4D97-AF65-F5344CB8AC3E}">
        <p14:creationId xmlns:p14="http://schemas.microsoft.com/office/powerpoint/2010/main" val="3608542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7E4C-7248-8040-95C4-BBAD8ACE38F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F65A6B-C97C-9548-B7CB-6FC252EE6AA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328C70-A84A-C44D-BC30-C696856194B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2726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6F11-7F3C-A947-BF4C-B82C05A79D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AB9933-14FE-DD44-BDD6-A321D317D5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2368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7CD05-50B0-7048-88E0-4CFC8CF6B4F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686A16-347D-4A48-96A9-20A9B06F2932}"/>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998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baseline="0">
                <a:latin typeface="Georgia" panose="02040502050405020303" pitchFamily="18" charset="0"/>
              </a:defRPr>
            </a:lvl1pPr>
          </a:lstStyle>
          <a:p>
            <a:r>
              <a:rPr lang="en-US" dirty="0"/>
              <a:t>Insert Slide Heading </a:t>
            </a:r>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798351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04800" y="228600"/>
            <a:ext cx="8305800" cy="914400"/>
          </a:xfrm>
        </p:spPr>
        <p:txBody>
          <a:bodyPr/>
          <a:lstStyle>
            <a:lvl1pPr>
              <a:defRPr/>
            </a:lvl1pPr>
          </a:lstStyle>
          <a:p>
            <a:r>
              <a:rPr lang="en-US" dirty="0"/>
              <a:t>Insert Slide Heading</a:t>
            </a:r>
          </a:p>
        </p:txBody>
      </p:sp>
      <p:sp>
        <p:nvSpPr>
          <p:cNvPr id="5"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Tree>
    <p:extLst>
      <p:ext uri="{BB962C8B-B14F-4D97-AF65-F5344CB8AC3E}">
        <p14:creationId xmlns:p14="http://schemas.microsoft.com/office/powerpoint/2010/main" val="105429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F324-F5C4-564A-A8B2-74157F5A851F}"/>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C5B4861-5FC2-C049-985D-64012FEE3B3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0969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B05E-B0A6-A64C-A9BA-942E485A7C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9461D-DC30-C342-AD73-BADCA5D40B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650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D795-89B2-6C49-B2B8-E585EFF103D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09CD90-E303-5D45-87CB-BBD7C1AF876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9869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E98B-2645-8048-BC84-82B4AAF373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EFE06-CDBA-8944-BD24-7255671E434D}"/>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F85BC6-A51B-F444-AC8F-97F03DE461D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652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B273-3BE0-514F-8703-5DEF8530BB7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346339-8F18-4D47-BD91-024784E5229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C79615-612A-704D-B47F-80FCE2F44AB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7B39BF-15DD-A148-9760-DCC756BC767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78B826-000C-EA4B-B495-B223B8CB9ED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654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E7CA-A388-8044-A87F-2931763559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238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059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993E-5834-1549-9FC1-398F4E6ECE8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DE8E34-DEEB-344D-A3B5-9DBD716A03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CEDCDE-FB13-EF42-BB45-90701418F37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540699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9A70158E-83F2-354D-8426-7C0161EAB5DB}"/>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6580605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E0857-44D6-C64B-B8BC-C010780BFEF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FCC7AA-B57F-7340-94FF-6C48B63A01A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7760A83-986F-6B4E-B2B4-41B86EC79B6E}"/>
              </a:ext>
            </a:extLst>
          </p:cNvPr>
          <p:cNvPicPr>
            <a:picLocks noChangeAspect="1"/>
          </p:cNvPicPr>
          <p:nvPr userDrawn="1"/>
        </p:nvPicPr>
        <p:blipFill>
          <a:blip r:embed="rId15"/>
          <a:stretch>
            <a:fillRect/>
          </a:stretch>
        </p:blipFill>
        <p:spPr>
          <a:xfrm>
            <a:off x="0" y="267783"/>
            <a:ext cx="9144000" cy="6858000"/>
          </a:xfrm>
          <a:prstGeom prst="rect">
            <a:avLst/>
          </a:prstGeom>
        </p:spPr>
      </p:pic>
    </p:spTree>
    <p:extLst>
      <p:ext uri="{BB962C8B-B14F-4D97-AF65-F5344CB8AC3E}">
        <p14:creationId xmlns:p14="http://schemas.microsoft.com/office/powerpoint/2010/main" val="1743919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mailto:dt.support@tn.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tdoe.randasolution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3BA2-F918-C642-9EC8-418A94BFCC16}"/>
              </a:ext>
            </a:extLst>
          </p:cNvPr>
          <p:cNvSpPr>
            <a:spLocks noGrp="1"/>
          </p:cNvSpPr>
          <p:nvPr>
            <p:ph type="ctrTitle"/>
          </p:nvPr>
        </p:nvSpPr>
        <p:spPr/>
        <p:txBody>
          <a:bodyPr>
            <a:normAutofit fontScale="90000"/>
          </a:bodyPr>
          <a:lstStyle/>
          <a:p>
            <a:pPr algn="ctr"/>
            <a:r>
              <a:rPr lang="en-US" dirty="0"/>
              <a:t>2018-2019</a:t>
            </a:r>
            <a:br>
              <a:rPr lang="en-US" dirty="0"/>
            </a:br>
            <a:r>
              <a:rPr lang="en-US" dirty="0"/>
              <a:t>Teacher–Student Connections (</a:t>
            </a:r>
            <a:r>
              <a:rPr lang="en-US" dirty="0" err="1"/>
              <a:t>TSC</a:t>
            </a:r>
            <a:r>
              <a:rPr lang="en-US" dirty="0"/>
              <a:t>)</a:t>
            </a:r>
          </a:p>
        </p:txBody>
      </p:sp>
    </p:spTree>
    <p:extLst>
      <p:ext uri="{BB962C8B-B14F-4D97-AF65-F5344CB8AC3E}">
        <p14:creationId xmlns:p14="http://schemas.microsoft.com/office/powerpoint/2010/main" val="2199004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A90090-B1EB-435C-974D-84FC3BA49F6F}"/>
              </a:ext>
            </a:extLst>
          </p:cNvPr>
          <p:cNvPicPr>
            <a:picLocks noChangeAspect="1"/>
          </p:cNvPicPr>
          <p:nvPr/>
        </p:nvPicPr>
        <p:blipFill>
          <a:blip r:embed="rId3"/>
          <a:stretch>
            <a:fillRect/>
          </a:stretch>
        </p:blipFill>
        <p:spPr>
          <a:xfrm>
            <a:off x="457200" y="3352800"/>
            <a:ext cx="8001000" cy="1352550"/>
          </a:xfrm>
          <a:prstGeom prst="rect">
            <a:avLst/>
          </a:prstGeom>
        </p:spPr>
      </p:pic>
      <p:sp>
        <p:nvSpPr>
          <p:cNvPr id="2" name="Title 1"/>
          <p:cNvSpPr>
            <a:spLocks noGrp="1"/>
          </p:cNvSpPr>
          <p:nvPr>
            <p:ph type="title"/>
          </p:nvPr>
        </p:nvSpPr>
        <p:spPr/>
        <p:txBody>
          <a:bodyPr/>
          <a:lstStyle/>
          <a:p>
            <a:r>
              <a:rPr lang="en-US" dirty="0">
                <a:solidFill>
                  <a:schemeClr val="bg1"/>
                </a:solidFill>
              </a:rPr>
              <a:t>Class Period</a:t>
            </a:r>
          </a:p>
        </p:txBody>
      </p:sp>
    </p:spTree>
    <p:extLst>
      <p:ext uri="{BB962C8B-B14F-4D97-AF65-F5344CB8AC3E}">
        <p14:creationId xmlns:p14="http://schemas.microsoft.com/office/powerpoint/2010/main" val="4120739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03246D-692D-4A41-8385-27C9F29B1129}"/>
              </a:ext>
            </a:extLst>
          </p:cNvPr>
          <p:cNvPicPr>
            <a:picLocks noChangeAspect="1"/>
          </p:cNvPicPr>
          <p:nvPr/>
        </p:nvPicPr>
        <p:blipFill>
          <a:blip r:embed="rId3"/>
          <a:stretch>
            <a:fillRect/>
          </a:stretch>
        </p:blipFill>
        <p:spPr>
          <a:xfrm>
            <a:off x="893233" y="2214549"/>
            <a:ext cx="7762875" cy="647700"/>
          </a:xfrm>
          <a:prstGeom prst="rect">
            <a:avLst/>
          </a:prstGeom>
        </p:spPr>
      </p:pic>
      <p:sp>
        <p:nvSpPr>
          <p:cNvPr id="6" name="TextBox 5"/>
          <p:cNvSpPr txBox="1"/>
          <p:nvPr/>
        </p:nvSpPr>
        <p:spPr>
          <a:xfrm>
            <a:off x="304800" y="1362760"/>
            <a:ext cx="8763000" cy="707886"/>
          </a:xfrm>
          <a:prstGeom prst="rect">
            <a:avLst/>
          </a:prstGeom>
          <a:noFill/>
        </p:spPr>
        <p:txBody>
          <a:bodyPr wrap="square" rtlCol="0">
            <a:spAutoFit/>
          </a:bodyPr>
          <a:lstStyle/>
          <a:p>
            <a:pPr algn="ctr"/>
            <a:r>
              <a:rPr lang="en-US" sz="2000" dirty="0"/>
              <a:t>To edit the roster for </a:t>
            </a:r>
            <a:r>
              <a:rPr lang="en-US" sz="2000" b="1" dirty="0"/>
              <a:t>all students</a:t>
            </a:r>
            <a:r>
              <a:rPr lang="en-US" sz="2000" dirty="0"/>
              <a:t>, </a:t>
            </a:r>
          </a:p>
          <a:p>
            <a:pPr algn="ctr"/>
            <a:r>
              <a:rPr lang="en-US" sz="2000" b="1" dirty="0">
                <a:solidFill>
                  <a:srgbClr val="C00000"/>
                </a:solidFill>
              </a:rPr>
              <a:t>click the pencil </a:t>
            </a:r>
            <a:r>
              <a:rPr lang="en-US" sz="2000" dirty="0"/>
              <a:t>on the upper right to Edit All.</a:t>
            </a:r>
          </a:p>
        </p:txBody>
      </p:sp>
      <p:sp>
        <p:nvSpPr>
          <p:cNvPr id="4" name="Oval 3"/>
          <p:cNvSpPr/>
          <p:nvPr/>
        </p:nvSpPr>
        <p:spPr>
          <a:xfrm>
            <a:off x="8153400" y="2153093"/>
            <a:ext cx="386080" cy="4105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5300" y="3642363"/>
            <a:ext cx="7924800" cy="400110"/>
          </a:xfrm>
          <a:prstGeom prst="rect">
            <a:avLst/>
          </a:prstGeom>
          <a:noFill/>
        </p:spPr>
        <p:txBody>
          <a:bodyPr wrap="square" rtlCol="0">
            <a:spAutoFit/>
          </a:bodyPr>
          <a:lstStyle/>
          <a:p>
            <a:pPr algn="ctr"/>
            <a:r>
              <a:rPr lang="en-US" sz="2000" dirty="0"/>
              <a:t>All students will be open to edit. </a:t>
            </a:r>
          </a:p>
        </p:txBody>
      </p:sp>
      <p:pic>
        <p:nvPicPr>
          <p:cNvPr id="9" name="Picture 8">
            <a:extLst>
              <a:ext uri="{FF2B5EF4-FFF2-40B4-BE49-F238E27FC236}">
                <a16:creationId xmlns:a16="http://schemas.microsoft.com/office/drawing/2014/main" id="{FE4BD89D-04C0-4F11-A55E-53523A86F71D}"/>
              </a:ext>
            </a:extLst>
          </p:cNvPr>
          <p:cNvPicPr>
            <a:picLocks noChangeAspect="1"/>
          </p:cNvPicPr>
          <p:nvPr/>
        </p:nvPicPr>
        <p:blipFill>
          <a:blip r:embed="rId4"/>
          <a:stretch>
            <a:fillRect/>
          </a:stretch>
        </p:blipFill>
        <p:spPr>
          <a:xfrm>
            <a:off x="819150" y="4141026"/>
            <a:ext cx="7734300" cy="1123950"/>
          </a:xfrm>
          <a:prstGeom prst="rect">
            <a:avLst/>
          </a:prstGeom>
        </p:spPr>
      </p:pic>
      <p:sp>
        <p:nvSpPr>
          <p:cNvPr id="2" name="Title 1"/>
          <p:cNvSpPr>
            <a:spLocks noGrp="1"/>
          </p:cNvSpPr>
          <p:nvPr>
            <p:ph type="title"/>
          </p:nvPr>
        </p:nvSpPr>
        <p:spPr/>
        <p:txBody>
          <a:bodyPr/>
          <a:lstStyle/>
          <a:p>
            <a:r>
              <a:rPr lang="en-US" dirty="0">
                <a:solidFill>
                  <a:schemeClr val="bg1"/>
                </a:solidFill>
              </a:rPr>
              <a:t>Editing</a:t>
            </a:r>
          </a:p>
        </p:txBody>
      </p:sp>
    </p:spTree>
    <p:extLst>
      <p:ext uri="{BB962C8B-B14F-4D97-AF65-F5344CB8AC3E}">
        <p14:creationId xmlns:p14="http://schemas.microsoft.com/office/powerpoint/2010/main" val="718693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9900" y="1507004"/>
            <a:ext cx="792480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There are a variety of reasons that you </a:t>
            </a:r>
            <a:r>
              <a:rPr lang="en-US" sz="2000" b="1" dirty="0"/>
              <a:t>may not have a pre-assigned class roster.</a:t>
            </a:r>
            <a:r>
              <a:rPr lang="en-US" sz="2000" dirty="0"/>
              <a:t>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When you first log-in you will have a message:</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812800" y="2971800"/>
            <a:ext cx="7239000" cy="685800"/>
          </a:xfrm>
          <a:prstGeom prst="rect">
            <a:avLst/>
          </a:prstGeom>
          <a:ln>
            <a:solidFill>
              <a:schemeClr val="bg1">
                <a:lumMod val="75000"/>
              </a:schemeClr>
            </a:solidFill>
          </a:ln>
        </p:spPr>
      </p:pic>
      <p:sp>
        <p:nvSpPr>
          <p:cNvPr id="8" name="TextBox 7"/>
          <p:cNvSpPr txBox="1"/>
          <p:nvPr/>
        </p:nvSpPr>
        <p:spPr>
          <a:xfrm>
            <a:off x="495300" y="3962400"/>
            <a:ext cx="79248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Click </a:t>
            </a:r>
            <a:r>
              <a:rPr lang="en-US" sz="2000" b="1" dirty="0">
                <a:solidFill>
                  <a:srgbClr val="C00000"/>
                </a:solidFill>
              </a:rPr>
              <a:t>Add Student(s) to Roster </a:t>
            </a:r>
            <a:r>
              <a:rPr lang="en-US" sz="2000" dirty="0"/>
              <a:t>to create your roster.</a:t>
            </a:r>
          </a:p>
          <a:p>
            <a:endParaRPr lang="en-US" sz="2000" dirty="0"/>
          </a:p>
          <a:p>
            <a:r>
              <a:rPr lang="en-US" sz="2000" b="1" dirty="0">
                <a:solidFill>
                  <a:srgbClr val="C00000"/>
                </a:solidFill>
              </a:rPr>
              <a:t>Note: </a:t>
            </a:r>
            <a:r>
              <a:rPr lang="en-US" sz="2000" dirty="0"/>
              <a:t>There are several reasons that a roster may be empty or students may be missing from a roster. In all cases, </a:t>
            </a:r>
            <a:r>
              <a:rPr lang="en-US" sz="2000" b="1" dirty="0"/>
              <a:t>add students as described</a:t>
            </a:r>
            <a:r>
              <a:rPr lang="en-US" sz="2000" dirty="0"/>
              <a:t> on the following slides.</a:t>
            </a:r>
          </a:p>
        </p:txBody>
      </p:sp>
      <p:sp>
        <p:nvSpPr>
          <p:cNvPr id="2" name="Title 1"/>
          <p:cNvSpPr>
            <a:spLocks noGrp="1"/>
          </p:cNvSpPr>
          <p:nvPr>
            <p:ph type="title"/>
          </p:nvPr>
        </p:nvSpPr>
        <p:spPr/>
        <p:txBody>
          <a:bodyPr/>
          <a:lstStyle/>
          <a:p>
            <a:r>
              <a:rPr lang="en-US" dirty="0">
                <a:solidFill>
                  <a:schemeClr val="bg1"/>
                </a:solidFill>
              </a:rPr>
              <a:t>Empty Rosters</a:t>
            </a:r>
          </a:p>
        </p:txBody>
      </p:sp>
    </p:spTree>
    <p:extLst>
      <p:ext uri="{BB962C8B-B14F-4D97-AF65-F5344CB8AC3E}">
        <p14:creationId xmlns:p14="http://schemas.microsoft.com/office/powerpoint/2010/main" val="2103815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7C4850-189F-42B4-954B-71A53D49979F}"/>
              </a:ext>
            </a:extLst>
          </p:cNvPr>
          <p:cNvPicPr>
            <a:picLocks noChangeAspect="1"/>
          </p:cNvPicPr>
          <p:nvPr/>
        </p:nvPicPr>
        <p:blipFill>
          <a:blip r:embed="rId3"/>
          <a:stretch>
            <a:fillRect/>
          </a:stretch>
        </p:blipFill>
        <p:spPr>
          <a:xfrm>
            <a:off x="1219200" y="1752231"/>
            <a:ext cx="6324600" cy="3233573"/>
          </a:xfrm>
          <a:prstGeom prst="rect">
            <a:avLst/>
          </a:prstGeom>
        </p:spPr>
      </p:pic>
      <p:sp>
        <p:nvSpPr>
          <p:cNvPr id="5" name="TextBox 4"/>
          <p:cNvSpPr txBox="1"/>
          <p:nvPr/>
        </p:nvSpPr>
        <p:spPr>
          <a:xfrm>
            <a:off x="533400" y="1328510"/>
            <a:ext cx="8525933" cy="400110"/>
          </a:xfrm>
          <a:prstGeom prst="rect">
            <a:avLst/>
          </a:prstGeom>
          <a:noFill/>
        </p:spPr>
        <p:txBody>
          <a:bodyPr wrap="square" rtlCol="0">
            <a:spAutoFit/>
          </a:bodyPr>
          <a:lstStyle/>
          <a:p>
            <a:r>
              <a:rPr lang="en-US" sz="2000" dirty="0"/>
              <a:t>The page will refresh to show all students with the last name entered.</a:t>
            </a:r>
          </a:p>
        </p:txBody>
      </p:sp>
      <p:sp>
        <p:nvSpPr>
          <p:cNvPr id="4" name="Rectangle 3">
            <a:extLst>
              <a:ext uri="{FF2B5EF4-FFF2-40B4-BE49-F238E27FC236}">
                <a16:creationId xmlns:a16="http://schemas.microsoft.com/office/drawing/2014/main" id="{51565213-342C-4F1C-BF1F-DA7BDD7BBF6E}"/>
              </a:ext>
            </a:extLst>
          </p:cNvPr>
          <p:cNvSpPr/>
          <p:nvPr/>
        </p:nvSpPr>
        <p:spPr>
          <a:xfrm>
            <a:off x="304800" y="5155793"/>
            <a:ext cx="8305800" cy="707886"/>
          </a:xfrm>
          <a:prstGeom prst="rect">
            <a:avLst/>
          </a:prstGeom>
        </p:spPr>
        <p:txBody>
          <a:bodyPr wrap="square">
            <a:spAutoFit/>
          </a:bodyPr>
          <a:lstStyle/>
          <a:p>
            <a:pPr algn="ctr"/>
            <a:r>
              <a:rPr lang="en-US" sz="2000" dirty="0"/>
              <a:t>If the student you search for is not found, </a:t>
            </a:r>
          </a:p>
          <a:p>
            <a:pPr algn="ctr"/>
            <a:r>
              <a:rPr lang="en-US" sz="2000" dirty="0"/>
              <a:t>contact the </a:t>
            </a:r>
            <a:r>
              <a:rPr lang="en-US" sz="2000" b="1" dirty="0"/>
              <a:t>EIS Helpdesk </a:t>
            </a:r>
            <a:r>
              <a:rPr lang="en-US" sz="2000" dirty="0"/>
              <a:t>(</a:t>
            </a:r>
            <a:r>
              <a:rPr lang="en-US" sz="2000" dirty="0">
                <a:hlinkClick r:id="rId4"/>
              </a:rPr>
              <a:t>dt.support@tn.gov</a:t>
            </a:r>
            <a:r>
              <a:rPr lang="en-US" sz="2000" dirty="0"/>
              <a:t>)</a:t>
            </a:r>
          </a:p>
        </p:txBody>
      </p:sp>
      <p:sp>
        <p:nvSpPr>
          <p:cNvPr id="2" name="Title 1"/>
          <p:cNvSpPr>
            <a:spLocks noGrp="1"/>
          </p:cNvSpPr>
          <p:nvPr>
            <p:ph type="title"/>
          </p:nvPr>
        </p:nvSpPr>
        <p:spPr>
          <a:xfrm>
            <a:off x="304800" y="228600"/>
            <a:ext cx="8305800" cy="914400"/>
          </a:xfrm>
        </p:spPr>
        <p:txBody>
          <a:bodyPr/>
          <a:lstStyle/>
          <a:p>
            <a:r>
              <a:rPr lang="en-US" dirty="0">
                <a:solidFill>
                  <a:schemeClr val="bg1"/>
                </a:solidFill>
              </a:rPr>
              <a:t>Finding Students</a:t>
            </a:r>
          </a:p>
        </p:txBody>
      </p:sp>
    </p:spTree>
    <p:extLst>
      <p:ext uri="{BB962C8B-B14F-4D97-AF65-F5344CB8AC3E}">
        <p14:creationId xmlns:p14="http://schemas.microsoft.com/office/powerpoint/2010/main" val="3976928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43600" y="1999011"/>
            <a:ext cx="3048000" cy="2554545"/>
          </a:xfrm>
          <a:prstGeom prst="rect">
            <a:avLst/>
          </a:prstGeom>
          <a:noFill/>
        </p:spPr>
        <p:txBody>
          <a:bodyPr wrap="square" rtlCol="0">
            <a:spAutoFit/>
          </a:bodyPr>
          <a:lstStyle/>
          <a:p>
            <a:r>
              <a:rPr lang="en-US" sz="2000" dirty="0"/>
              <a:t>Once you have identified </a:t>
            </a:r>
            <a:r>
              <a:rPr lang="en-US" sz="2000" b="1" dirty="0"/>
              <a:t>all of the students</a:t>
            </a:r>
            <a:r>
              <a:rPr lang="en-US" sz="2000" dirty="0"/>
              <a:t> for whom you have been </a:t>
            </a:r>
            <a:r>
              <a:rPr lang="en-US" sz="2000" b="1" dirty="0"/>
              <a:t>instructionally responsible </a:t>
            </a:r>
            <a:r>
              <a:rPr lang="en-US" sz="2000" dirty="0"/>
              <a:t>at any point within the school year, you may click </a:t>
            </a:r>
            <a:r>
              <a:rPr lang="en-US" sz="2000" b="1" dirty="0">
                <a:solidFill>
                  <a:srgbClr val="C00000"/>
                </a:solidFill>
              </a:rPr>
              <a:t>Continue to Linking</a:t>
            </a:r>
            <a:r>
              <a:rPr lang="en-US" sz="2000" dirty="0"/>
              <a:t>.</a:t>
            </a:r>
          </a:p>
        </p:txBody>
      </p:sp>
      <p:pic>
        <p:nvPicPr>
          <p:cNvPr id="10" name="Picture 9">
            <a:extLst>
              <a:ext uri="{FF2B5EF4-FFF2-40B4-BE49-F238E27FC236}">
                <a16:creationId xmlns:a16="http://schemas.microsoft.com/office/drawing/2014/main" id="{BAD4AEBC-1C4F-4FB3-B82F-567CC9CE7039}"/>
              </a:ext>
            </a:extLst>
          </p:cNvPr>
          <p:cNvPicPr>
            <a:picLocks noChangeAspect="1"/>
          </p:cNvPicPr>
          <p:nvPr/>
        </p:nvPicPr>
        <p:blipFill rotWithShape="1">
          <a:blip r:embed="rId3"/>
          <a:srcRect t="22592"/>
          <a:stretch/>
        </p:blipFill>
        <p:spPr>
          <a:xfrm>
            <a:off x="533400" y="1447800"/>
            <a:ext cx="5257800" cy="4272522"/>
          </a:xfrm>
          <a:prstGeom prst="rect">
            <a:avLst/>
          </a:prstGeom>
        </p:spPr>
      </p:pic>
      <p:sp>
        <p:nvSpPr>
          <p:cNvPr id="11" name="Oval 10">
            <a:extLst>
              <a:ext uri="{FF2B5EF4-FFF2-40B4-BE49-F238E27FC236}">
                <a16:creationId xmlns:a16="http://schemas.microsoft.com/office/drawing/2014/main" id="{B6E89FD5-1CCE-425E-8C23-E41ABD6D9C66}"/>
              </a:ext>
            </a:extLst>
          </p:cNvPr>
          <p:cNvSpPr/>
          <p:nvPr/>
        </p:nvSpPr>
        <p:spPr>
          <a:xfrm>
            <a:off x="4495800" y="5160643"/>
            <a:ext cx="1151910" cy="6022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a:solidFill>
                  <a:schemeClr val="bg1"/>
                </a:solidFill>
              </a:rPr>
              <a:t>Finish Rostering</a:t>
            </a:r>
          </a:p>
        </p:txBody>
      </p:sp>
    </p:spTree>
    <p:extLst>
      <p:ext uri="{BB962C8B-B14F-4D97-AF65-F5344CB8AC3E}">
        <p14:creationId xmlns:p14="http://schemas.microsoft.com/office/powerpoint/2010/main" val="1125392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0EF780-1A8A-4A21-BC3D-BE8334410333}"/>
              </a:ext>
            </a:extLst>
          </p:cNvPr>
          <p:cNvPicPr>
            <a:picLocks noChangeAspect="1"/>
          </p:cNvPicPr>
          <p:nvPr/>
        </p:nvPicPr>
        <p:blipFill>
          <a:blip r:embed="rId3"/>
          <a:stretch>
            <a:fillRect/>
          </a:stretch>
        </p:blipFill>
        <p:spPr>
          <a:xfrm>
            <a:off x="3904899" y="2514600"/>
            <a:ext cx="5192683" cy="2257425"/>
          </a:xfrm>
          <a:prstGeom prst="rect">
            <a:avLst/>
          </a:prstGeom>
        </p:spPr>
      </p:pic>
      <p:sp>
        <p:nvSpPr>
          <p:cNvPr id="6" name="TextBox 5"/>
          <p:cNvSpPr txBox="1"/>
          <p:nvPr/>
        </p:nvSpPr>
        <p:spPr>
          <a:xfrm>
            <a:off x="152400" y="1555690"/>
            <a:ext cx="8610600" cy="400110"/>
          </a:xfrm>
          <a:prstGeom prst="rect">
            <a:avLst/>
          </a:prstGeom>
          <a:noFill/>
        </p:spPr>
        <p:txBody>
          <a:bodyPr wrap="square" rtlCol="0">
            <a:spAutoFit/>
          </a:bodyPr>
          <a:lstStyle/>
          <a:p>
            <a:pPr algn="ctr"/>
            <a:r>
              <a:rPr lang="en-US" sz="2000" dirty="0"/>
              <a:t>The page will refresh to your linking roster for </a:t>
            </a:r>
            <a:r>
              <a:rPr lang="en-US" sz="2000" b="1" dirty="0"/>
              <a:t>Teacher Effect </a:t>
            </a:r>
            <a:r>
              <a:rPr lang="en-US" sz="2000" dirty="0"/>
              <a:t>reporting.</a:t>
            </a:r>
          </a:p>
        </p:txBody>
      </p:sp>
      <p:sp>
        <p:nvSpPr>
          <p:cNvPr id="11" name="TextBox 10"/>
          <p:cNvSpPr txBox="1"/>
          <p:nvPr/>
        </p:nvSpPr>
        <p:spPr>
          <a:xfrm>
            <a:off x="304800" y="2406411"/>
            <a:ext cx="3352800" cy="3170099"/>
          </a:xfrm>
          <a:prstGeom prst="rect">
            <a:avLst/>
          </a:prstGeom>
          <a:noFill/>
        </p:spPr>
        <p:txBody>
          <a:bodyPr wrap="square" rtlCol="0">
            <a:spAutoFit/>
          </a:bodyPr>
          <a:lstStyle/>
          <a:p>
            <a:r>
              <a:rPr lang="en-US" sz="2000" dirty="0"/>
              <a:t>To </a:t>
            </a:r>
            <a:r>
              <a:rPr lang="en-US" sz="2000" b="1" dirty="0"/>
              <a:t>add or remove </a:t>
            </a:r>
            <a:r>
              <a:rPr lang="en-US" sz="2000" dirty="0"/>
              <a:t>students to the Linking Roster, click </a:t>
            </a:r>
            <a:r>
              <a:rPr lang="en-US" sz="2000" b="1" dirty="0">
                <a:solidFill>
                  <a:srgbClr val="C00000"/>
                </a:solidFill>
              </a:rPr>
              <a:t>Back to Roster </a:t>
            </a:r>
            <a:r>
              <a:rPr lang="en-US" sz="2000" dirty="0"/>
              <a:t>at the top left.  </a:t>
            </a:r>
          </a:p>
          <a:p>
            <a:endParaRPr lang="en-US" sz="2000" dirty="0"/>
          </a:p>
          <a:p>
            <a:r>
              <a:rPr lang="en-US" sz="2000" dirty="0"/>
              <a:t>This will return you to the Instructional Roster, where you can </a:t>
            </a:r>
            <a:r>
              <a:rPr lang="en-US" sz="2000" b="1" dirty="0"/>
              <a:t>make edits</a:t>
            </a:r>
            <a:r>
              <a:rPr lang="en-US" sz="2000" dirty="0"/>
              <a:t> as defined in the previous slides.</a:t>
            </a:r>
          </a:p>
        </p:txBody>
      </p:sp>
      <p:sp>
        <p:nvSpPr>
          <p:cNvPr id="12" name="Oval 11"/>
          <p:cNvSpPr/>
          <p:nvPr/>
        </p:nvSpPr>
        <p:spPr>
          <a:xfrm>
            <a:off x="3904899" y="2512454"/>
            <a:ext cx="1009650" cy="4246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Linking Roster</a:t>
            </a:r>
          </a:p>
        </p:txBody>
      </p:sp>
    </p:spTree>
    <p:extLst>
      <p:ext uri="{BB962C8B-B14F-4D97-AF65-F5344CB8AC3E}">
        <p14:creationId xmlns:p14="http://schemas.microsoft.com/office/powerpoint/2010/main" val="1895146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19FCA1-2CBF-4B82-A414-6352F95CD9ED}"/>
              </a:ext>
            </a:extLst>
          </p:cNvPr>
          <p:cNvPicPr>
            <a:picLocks noChangeAspect="1"/>
          </p:cNvPicPr>
          <p:nvPr/>
        </p:nvPicPr>
        <p:blipFill>
          <a:blip r:embed="rId3"/>
          <a:stretch>
            <a:fillRect/>
          </a:stretch>
        </p:blipFill>
        <p:spPr>
          <a:xfrm>
            <a:off x="444589" y="3049726"/>
            <a:ext cx="8172450" cy="3552825"/>
          </a:xfrm>
          <a:prstGeom prst="rect">
            <a:avLst/>
          </a:prstGeom>
        </p:spPr>
      </p:pic>
      <p:sp>
        <p:nvSpPr>
          <p:cNvPr id="11" name="TextBox 10"/>
          <p:cNvSpPr txBox="1"/>
          <p:nvPr/>
        </p:nvSpPr>
        <p:spPr>
          <a:xfrm>
            <a:off x="304800" y="1295400"/>
            <a:ext cx="81534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The Linkage Roster shows the </a:t>
            </a:r>
            <a:r>
              <a:rPr lang="en-US" b="1" dirty="0"/>
              <a:t>percent of instructional time </a:t>
            </a:r>
            <a:r>
              <a:rPr lang="en-US" dirty="0"/>
              <a:t>for which you are responsible and the </a:t>
            </a:r>
            <a:r>
              <a:rPr lang="en-US" b="1" dirty="0"/>
              <a:t>instructional availability </a:t>
            </a:r>
            <a:r>
              <a:rPr lang="en-US" dirty="0"/>
              <a:t>of each student.  </a:t>
            </a:r>
          </a:p>
          <a:p>
            <a:endParaRPr lang="en-US" dirty="0"/>
          </a:p>
          <a:p>
            <a:pPr marL="285750" indent="-285750">
              <a:buFont typeface="Arial" panose="020B0604020202020204" pitchFamily="34" charset="0"/>
              <a:buChar char="•"/>
            </a:pPr>
            <a:r>
              <a:rPr lang="en-US" dirty="0"/>
              <a:t>Instructional time </a:t>
            </a:r>
            <a:r>
              <a:rPr lang="en-US" b="1" dirty="0"/>
              <a:t>defaults to 100%.</a:t>
            </a:r>
          </a:p>
          <a:p>
            <a:endParaRPr lang="en-US" dirty="0"/>
          </a:p>
          <a:p>
            <a:pPr marL="285750" indent="-285750">
              <a:buFont typeface="Arial" panose="020B0604020202020204" pitchFamily="34" charset="0"/>
              <a:buChar char="•"/>
            </a:pPr>
            <a:r>
              <a:rPr lang="en-US" dirty="0"/>
              <a:t>Instructional availability </a:t>
            </a:r>
            <a:r>
              <a:rPr lang="en-US" b="1" dirty="0"/>
              <a:t>defaults to Full (F).</a:t>
            </a:r>
          </a:p>
        </p:txBody>
      </p:sp>
      <p:sp>
        <p:nvSpPr>
          <p:cNvPr id="2" name="Title 1"/>
          <p:cNvSpPr>
            <a:spLocks noGrp="1"/>
          </p:cNvSpPr>
          <p:nvPr>
            <p:ph type="title"/>
          </p:nvPr>
        </p:nvSpPr>
        <p:spPr/>
        <p:txBody>
          <a:bodyPr/>
          <a:lstStyle/>
          <a:p>
            <a:r>
              <a:rPr lang="en-US" dirty="0">
                <a:solidFill>
                  <a:schemeClr val="bg1"/>
                </a:solidFill>
              </a:rPr>
              <a:t>Linkage Roster</a:t>
            </a:r>
          </a:p>
        </p:txBody>
      </p:sp>
      <p:sp>
        <p:nvSpPr>
          <p:cNvPr id="5" name="Rectangle 4"/>
          <p:cNvSpPr/>
          <p:nvPr/>
        </p:nvSpPr>
        <p:spPr>
          <a:xfrm>
            <a:off x="6553200" y="4191000"/>
            <a:ext cx="762000" cy="2286000"/>
          </a:xfrm>
          <a:prstGeom prst="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63365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FE11EE-6D5B-44B0-98E1-28ADCEDB835A}"/>
              </a:ext>
            </a:extLst>
          </p:cNvPr>
          <p:cNvPicPr>
            <a:picLocks noChangeAspect="1"/>
          </p:cNvPicPr>
          <p:nvPr/>
        </p:nvPicPr>
        <p:blipFill>
          <a:blip r:embed="rId3"/>
          <a:stretch>
            <a:fillRect/>
          </a:stretch>
        </p:blipFill>
        <p:spPr>
          <a:xfrm>
            <a:off x="452437" y="3386792"/>
            <a:ext cx="8010525" cy="2133600"/>
          </a:xfrm>
          <a:prstGeom prst="rect">
            <a:avLst/>
          </a:prstGeom>
        </p:spPr>
      </p:pic>
      <p:sp>
        <p:nvSpPr>
          <p:cNvPr id="11" name="TextBox 10"/>
          <p:cNvSpPr txBox="1"/>
          <p:nvPr/>
        </p:nvSpPr>
        <p:spPr>
          <a:xfrm>
            <a:off x="304800" y="1447800"/>
            <a:ext cx="88392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Students who did not receive instruction in a </a:t>
            </a:r>
            <a:r>
              <a:rPr lang="en-US" sz="2000" b="1" dirty="0"/>
              <a:t>content area</a:t>
            </a:r>
            <a:r>
              <a:rPr lang="en-US" sz="2000" dirty="0"/>
              <a:t> (e.g., an 8</a:t>
            </a:r>
            <a:r>
              <a:rPr lang="en-US" sz="2000" baseline="30000" dirty="0"/>
              <a:t>th</a:t>
            </a:r>
            <a:r>
              <a:rPr lang="en-US" sz="2000" dirty="0"/>
              <a:t> grade student taking Algebra I) will be marked </a:t>
            </a:r>
            <a:r>
              <a:rPr lang="en-US" sz="2000" b="1" dirty="0">
                <a:solidFill>
                  <a:srgbClr val="C00000"/>
                </a:solidFill>
              </a:rPr>
              <a:t>Ineligible</a:t>
            </a:r>
            <a:r>
              <a:rPr lang="en-US" sz="2000" b="1" dirty="0"/>
              <a:t> for linking</a:t>
            </a:r>
            <a:r>
              <a:rPr lang="en-US" sz="2000" dirty="0"/>
              <a:t>.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Only Administrators </a:t>
            </a:r>
            <a:r>
              <a:rPr lang="en-US" sz="2000" dirty="0"/>
              <a:t>can add or remove students to the Ineligible Roster.</a:t>
            </a:r>
          </a:p>
          <a:p>
            <a:endParaRPr lang="en-US" sz="2000" dirty="0"/>
          </a:p>
        </p:txBody>
      </p:sp>
      <p:sp>
        <p:nvSpPr>
          <p:cNvPr id="3" name="Title 2"/>
          <p:cNvSpPr>
            <a:spLocks noGrp="1"/>
          </p:cNvSpPr>
          <p:nvPr>
            <p:ph type="title"/>
          </p:nvPr>
        </p:nvSpPr>
        <p:spPr/>
        <p:txBody>
          <a:bodyPr/>
          <a:lstStyle/>
          <a:p>
            <a:r>
              <a:rPr lang="en-US" dirty="0">
                <a:solidFill>
                  <a:schemeClr val="bg1"/>
                </a:solidFill>
              </a:rPr>
              <a:t>Ineligible Roster</a:t>
            </a:r>
          </a:p>
        </p:txBody>
      </p:sp>
      <p:sp>
        <p:nvSpPr>
          <p:cNvPr id="6" name="Rectangle 5"/>
          <p:cNvSpPr/>
          <p:nvPr/>
        </p:nvSpPr>
        <p:spPr>
          <a:xfrm>
            <a:off x="6400800" y="3429000"/>
            <a:ext cx="1066800" cy="1219200"/>
          </a:xfrm>
          <a:prstGeom prst="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01021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392823"/>
            <a:ext cx="8153400" cy="646331"/>
          </a:xfrm>
          <a:prstGeom prst="rect">
            <a:avLst/>
          </a:prstGeom>
          <a:noFill/>
        </p:spPr>
        <p:txBody>
          <a:bodyPr wrap="square" rtlCol="0">
            <a:spAutoFit/>
          </a:bodyPr>
          <a:lstStyle/>
          <a:p>
            <a:pPr algn="ctr"/>
            <a:r>
              <a:rPr lang="en-US" dirty="0"/>
              <a:t>Information relative to the Teacher Portion of Instruction and Student Instructional Availability is at the </a:t>
            </a:r>
            <a:r>
              <a:rPr lang="en-US" b="1" dirty="0"/>
              <a:t>bottom of the page</a:t>
            </a:r>
            <a:r>
              <a:rPr lang="en-US" dirty="0"/>
              <a:t>.</a:t>
            </a:r>
          </a:p>
        </p:txBody>
      </p:sp>
      <p:pic>
        <p:nvPicPr>
          <p:cNvPr id="2" name="Picture 1">
            <a:extLst>
              <a:ext uri="{FF2B5EF4-FFF2-40B4-BE49-F238E27FC236}">
                <a16:creationId xmlns:a16="http://schemas.microsoft.com/office/drawing/2014/main" id="{663D6A71-2223-4999-91BB-5C982E525C3D}"/>
              </a:ext>
            </a:extLst>
          </p:cNvPr>
          <p:cNvPicPr>
            <a:picLocks noChangeAspect="1"/>
          </p:cNvPicPr>
          <p:nvPr/>
        </p:nvPicPr>
        <p:blipFill>
          <a:blip r:embed="rId3"/>
          <a:stretch>
            <a:fillRect/>
          </a:stretch>
        </p:blipFill>
        <p:spPr>
          <a:xfrm>
            <a:off x="942975" y="2209800"/>
            <a:ext cx="7029450" cy="3522976"/>
          </a:xfrm>
          <a:prstGeom prst="rect">
            <a:avLst/>
          </a:prstGeom>
        </p:spPr>
      </p:pic>
      <p:sp>
        <p:nvSpPr>
          <p:cNvPr id="3" name="Title 2"/>
          <p:cNvSpPr>
            <a:spLocks noGrp="1"/>
          </p:cNvSpPr>
          <p:nvPr>
            <p:ph type="title"/>
          </p:nvPr>
        </p:nvSpPr>
        <p:spPr/>
        <p:txBody>
          <a:bodyPr/>
          <a:lstStyle/>
          <a:p>
            <a:r>
              <a:rPr lang="en-US" dirty="0">
                <a:solidFill>
                  <a:schemeClr val="bg1"/>
                </a:solidFill>
              </a:rPr>
              <a:t>Editing the Linkage Roster</a:t>
            </a:r>
          </a:p>
        </p:txBody>
      </p:sp>
    </p:spTree>
    <p:extLst>
      <p:ext uri="{BB962C8B-B14F-4D97-AF65-F5344CB8AC3E}">
        <p14:creationId xmlns:p14="http://schemas.microsoft.com/office/powerpoint/2010/main" val="2450546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39D585-60F8-40D1-B431-BF3289091110}"/>
              </a:ext>
            </a:extLst>
          </p:cNvPr>
          <p:cNvPicPr>
            <a:picLocks noChangeAspect="1"/>
          </p:cNvPicPr>
          <p:nvPr/>
        </p:nvPicPr>
        <p:blipFill>
          <a:blip r:embed="rId3"/>
          <a:stretch>
            <a:fillRect/>
          </a:stretch>
        </p:blipFill>
        <p:spPr>
          <a:xfrm>
            <a:off x="681037" y="3657600"/>
            <a:ext cx="7705725" cy="2114550"/>
          </a:xfrm>
          <a:prstGeom prst="rect">
            <a:avLst/>
          </a:prstGeom>
        </p:spPr>
      </p:pic>
      <p:sp>
        <p:nvSpPr>
          <p:cNvPr id="6" name="TextBox 5"/>
          <p:cNvSpPr txBox="1"/>
          <p:nvPr/>
        </p:nvSpPr>
        <p:spPr>
          <a:xfrm>
            <a:off x="431800" y="1430804"/>
            <a:ext cx="8153400"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To edit information relative to Teacher percentage or Student Availability, </a:t>
            </a:r>
            <a:r>
              <a:rPr lang="en-US" sz="2000" b="1" dirty="0">
                <a:solidFill>
                  <a:srgbClr val="C00000"/>
                </a:solidFill>
              </a:rPr>
              <a:t>click in the box </a:t>
            </a:r>
            <a:r>
              <a:rPr lang="en-US" sz="2000" dirty="0"/>
              <a:t>next to the student(s) to be edited.</a:t>
            </a:r>
          </a:p>
          <a:p>
            <a:endParaRPr lang="en-US" sz="2000" dirty="0"/>
          </a:p>
          <a:p>
            <a:pPr marL="342900" indent="-342900">
              <a:buFont typeface="Arial" panose="020B0604020202020204" pitchFamily="34" charset="0"/>
              <a:buChar char="•"/>
            </a:pPr>
            <a:r>
              <a:rPr lang="en-US" sz="2000" b="1" dirty="0"/>
              <a:t>Only students marked Full (F) </a:t>
            </a:r>
            <a:r>
              <a:rPr lang="en-US" sz="2000" dirty="0"/>
              <a:t>are included in TVAAS calculations, regardless of the percentage entered.</a:t>
            </a:r>
          </a:p>
          <a:p>
            <a:endParaRPr lang="en-US" sz="2000" dirty="0"/>
          </a:p>
        </p:txBody>
      </p:sp>
      <p:sp>
        <p:nvSpPr>
          <p:cNvPr id="3" name="Title 2"/>
          <p:cNvSpPr>
            <a:spLocks noGrp="1"/>
          </p:cNvSpPr>
          <p:nvPr>
            <p:ph type="title"/>
          </p:nvPr>
        </p:nvSpPr>
        <p:spPr/>
        <p:txBody>
          <a:bodyPr/>
          <a:lstStyle/>
          <a:p>
            <a:r>
              <a:rPr lang="en-US" dirty="0">
                <a:solidFill>
                  <a:schemeClr val="bg1"/>
                </a:solidFill>
              </a:rPr>
              <a:t>Editing the Linkage Roster</a:t>
            </a:r>
          </a:p>
        </p:txBody>
      </p:sp>
      <p:sp>
        <p:nvSpPr>
          <p:cNvPr id="7" name="Rectangle 6"/>
          <p:cNvSpPr/>
          <p:nvPr/>
        </p:nvSpPr>
        <p:spPr>
          <a:xfrm>
            <a:off x="762000" y="3657599"/>
            <a:ext cx="304800" cy="2200275"/>
          </a:xfrm>
          <a:prstGeom prst="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80529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31D3A2-EC22-4E94-83F1-37A3A3B448E0}"/>
              </a:ext>
            </a:extLst>
          </p:cNvPr>
          <p:cNvPicPr>
            <a:picLocks noChangeAspect="1"/>
          </p:cNvPicPr>
          <p:nvPr/>
        </p:nvPicPr>
        <p:blipFill>
          <a:blip r:embed="rId3"/>
          <a:stretch>
            <a:fillRect/>
          </a:stretch>
        </p:blipFill>
        <p:spPr>
          <a:xfrm>
            <a:off x="1235335" y="1219200"/>
            <a:ext cx="6216129" cy="3459860"/>
          </a:xfrm>
          <a:prstGeom prst="rect">
            <a:avLst/>
          </a:prstGeom>
        </p:spPr>
      </p:pic>
      <p:sp>
        <p:nvSpPr>
          <p:cNvPr id="2" name="Title 1"/>
          <p:cNvSpPr>
            <a:spLocks noGrp="1"/>
          </p:cNvSpPr>
          <p:nvPr>
            <p:ph type="title"/>
          </p:nvPr>
        </p:nvSpPr>
        <p:spPr/>
        <p:txBody>
          <a:bodyPr>
            <a:normAutofit/>
          </a:bodyPr>
          <a:lstStyle/>
          <a:p>
            <a:r>
              <a:rPr lang="en-US" dirty="0">
                <a:solidFill>
                  <a:schemeClr val="bg1"/>
                </a:solidFill>
              </a:rPr>
              <a:t>Login to EdTools</a:t>
            </a:r>
          </a:p>
        </p:txBody>
      </p:sp>
      <p:sp>
        <p:nvSpPr>
          <p:cNvPr id="6" name="TextBox 5"/>
          <p:cNvSpPr txBox="1"/>
          <p:nvPr/>
        </p:nvSpPr>
        <p:spPr>
          <a:xfrm>
            <a:off x="1676400" y="4876800"/>
            <a:ext cx="5181600" cy="707886"/>
          </a:xfrm>
          <a:prstGeom prst="rect">
            <a:avLst/>
          </a:prstGeom>
          <a:noFill/>
        </p:spPr>
        <p:txBody>
          <a:bodyPr wrap="square" rtlCol="0">
            <a:spAutoFit/>
          </a:bodyPr>
          <a:lstStyle/>
          <a:p>
            <a:pPr algn="ctr"/>
            <a:r>
              <a:rPr lang="en-US" sz="2000" b="1" dirty="0">
                <a:solidFill>
                  <a:srgbClr val="C00000"/>
                </a:solidFill>
              </a:rPr>
              <a:t>Log on </a:t>
            </a:r>
            <a:r>
              <a:rPr lang="en-US" sz="2000" dirty="0"/>
              <a:t>to EdTools </a:t>
            </a:r>
            <a:r>
              <a:rPr lang="en-US" sz="2000" dirty="0">
                <a:hlinkClick r:id="rId4"/>
              </a:rPr>
              <a:t>https://tdoe.randasolutions.com</a:t>
            </a:r>
            <a:endParaRPr lang="en-US" sz="2000" dirty="0"/>
          </a:p>
        </p:txBody>
      </p:sp>
    </p:spTree>
    <p:extLst>
      <p:ext uri="{BB962C8B-B14F-4D97-AF65-F5344CB8AC3E}">
        <p14:creationId xmlns:p14="http://schemas.microsoft.com/office/powerpoint/2010/main" val="238869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6F905-7199-7040-9DDA-81DF16F8477B}"/>
              </a:ext>
            </a:extLst>
          </p:cNvPr>
          <p:cNvSpPr>
            <a:spLocks noGrp="1"/>
          </p:cNvSpPr>
          <p:nvPr>
            <p:ph idx="1"/>
          </p:nvPr>
        </p:nvSpPr>
        <p:spPr>
          <a:xfrm>
            <a:off x="641988" y="324742"/>
            <a:ext cx="7886700" cy="4351338"/>
          </a:xfrm>
        </p:spPr>
        <p:txBody>
          <a:bodyPr/>
          <a:lstStyle/>
          <a:p>
            <a:r>
              <a:rPr lang="en-US" cap="small" dirty="0" smtClean="0">
                <a:latin typeface="Franklin Gothic Medium (Headings)"/>
              </a:rPr>
              <a:t>Instructional availability assumes 100% attendance by all students after April 15, 2019</a:t>
            </a:r>
          </a:p>
          <a:p>
            <a:pPr lvl="1"/>
            <a:r>
              <a:rPr lang="en-US" cap="small" dirty="0" smtClean="0">
                <a:latin typeface="Franklin Gothic Medium (Headings)"/>
              </a:rPr>
              <a:t>This is mandated by state policy and not the district</a:t>
            </a:r>
          </a:p>
          <a:p>
            <a:r>
              <a:rPr lang="en-US" cap="small" dirty="0" smtClean="0">
                <a:latin typeface="Franklin Gothic Medium (Headings)"/>
              </a:rPr>
              <a:t>No teacher may change Instructional Availability without permission from their administration </a:t>
            </a:r>
            <a:endParaRPr lang="en-US" cap="small" dirty="0">
              <a:latin typeface="Franklin Gothic Medium (Headings)"/>
            </a:endParaRPr>
          </a:p>
        </p:txBody>
      </p:sp>
      <p:pic>
        <p:nvPicPr>
          <p:cNvPr id="7" name="Picture 6">
            <a:extLst>
              <a:ext uri="{FF2B5EF4-FFF2-40B4-BE49-F238E27FC236}">
                <a16:creationId xmlns:a16="http://schemas.microsoft.com/office/drawing/2014/main" id="{663D6A71-2223-4999-91BB-5C982E525C3D}"/>
              </a:ext>
            </a:extLst>
          </p:cNvPr>
          <p:cNvPicPr>
            <a:picLocks noChangeAspect="1"/>
          </p:cNvPicPr>
          <p:nvPr/>
        </p:nvPicPr>
        <p:blipFill rotWithShape="1">
          <a:blip r:embed="rId3"/>
          <a:srcRect t="34516"/>
          <a:stretch/>
        </p:blipFill>
        <p:spPr>
          <a:xfrm>
            <a:off x="81027" y="3973838"/>
            <a:ext cx="9008623" cy="2956541"/>
          </a:xfrm>
          <a:prstGeom prst="rect">
            <a:avLst/>
          </a:prstGeom>
        </p:spPr>
      </p:pic>
      <p:cxnSp>
        <p:nvCxnSpPr>
          <p:cNvPr id="5" name="Straight Arrow Connector 4"/>
          <p:cNvCxnSpPr/>
          <p:nvPr/>
        </p:nvCxnSpPr>
        <p:spPr>
          <a:xfrm flipH="1">
            <a:off x="3425780" y="4063286"/>
            <a:ext cx="1340477" cy="373486"/>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455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9400" y="3965879"/>
            <a:ext cx="5956297" cy="2855404"/>
            <a:chOff x="470500" y="1905000"/>
            <a:chExt cx="8305197" cy="3981450"/>
          </a:xfrm>
        </p:grpSpPr>
        <p:pic>
          <p:nvPicPr>
            <p:cNvPr id="3" name="Picture 2">
              <a:extLst>
                <a:ext uri="{FF2B5EF4-FFF2-40B4-BE49-F238E27FC236}">
                  <a16:creationId xmlns:a16="http://schemas.microsoft.com/office/drawing/2014/main" id="{F79B9D96-8F77-4D3B-B2EA-C09E65D223A4}"/>
                </a:ext>
              </a:extLst>
            </p:cNvPr>
            <p:cNvPicPr>
              <a:picLocks noChangeAspect="1"/>
            </p:cNvPicPr>
            <p:nvPr/>
          </p:nvPicPr>
          <p:blipFill>
            <a:blip r:embed="rId3"/>
            <a:stretch>
              <a:fillRect/>
            </a:stretch>
          </p:blipFill>
          <p:spPr>
            <a:xfrm>
              <a:off x="470500" y="1905000"/>
              <a:ext cx="7810500" cy="3981450"/>
            </a:xfrm>
            <a:prstGeom prst="rect">
              <a:avLst/>
            </a:prstGeom>
          </p:spPr>
        </p:pic>
        <p:sp>
          <p:nvSpPr>
            <p:cNvPr id="12" name="Oval 11"/>
            <p:cNvSpPr/>
            <p:nvPr/>
          </p:nvSpPr>
          <p:spPr>
            <a:xfrm>
              <a:off x="947420" y="26670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43200" y="25908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33450" y="41910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29800" y="41910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2723367">
              <a:off x="7949599" y="4702735"/>
              <a:ext cx="685800" cy="9663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81000" y="1224022"/>
            <a:ext cx="8153400"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Click </a:t>
            </a:r>
            <a:r>
              <a:rPr lang="en-US" sz="2000" dirty="0"/>
              <a:t>the Content area and Percentage to be changed.  </a:t>
            </a:r>
          </a:p>
          <a:p>
            <a:endParaRPr lang="en-US" sz="2000" dirty="0"/>
          </a:p>
          <a:p>
            <a:pPr marL="342900" indent="-342900">
              <a:buFont typeface="Arial" panose="020B0604020202020204" pitchFamily="34" charset="0"/>
              <a:buChar char="•"/>
            </a:pPr>
            <a:r>
              <a:rPr lang="en-US" sz="2000" dirty="0"/>
              <a:t>Edits can be made </a:t>
            </a:r>
            <a:r>
              <a:rPr lang="en-US" sz="2000" b="1" dirty="0"/>
              <a:t>individually or in groups </a:t>
            </a:r>
            <a:r>
              <a:rPr lang="en-US" sz="2000" dirty="0"/>
              <a:t>for both Percentage and Instructional Availability. </a:t>
            </a:r>
          </a:p>
          <a:p>
            <a:endParaRPr lang="en-US" sz="2000" dirty="0"/>
          </a:p>
          <a:p>
            <a:pPr marL="342900" indent="-342900">
              <a:buFont typeface="Arial" panose="020B0604020202020204" pitchFamily="34" charset="0"/>
              <a:buChar char="•"/>
            </a:pPr>
            <a:r>
              <a:rPr lang="en-US" sz="2000" dirty="0"/>
              <a:t>Click </a:t>
            </a:r>
            <a:r>
              <a:rPr lang="en-US" sz="2000" b="1" dirty="0">
                <a:solidFill>
                  <a:srgbClr val="C00000"/>
                </a:solidFill>
              </a:rPr>
              <a:t>Apply Changes to Selected Students </a:t>
            </a:r>
            <a:r>
              <a:rPr lang="en-US" sz="2000" dirty="0"/>
              <a:t>when you’ve made your selections. Contact your Administrator if you have questions related to Percentage of Instruction or Student Availability.</a:t>
            </a:r>
          </a:p>
          <a:p>
            <a:endParaRPr lang="en-US" sz="2000" dirty="0"/>
          </a:p>
        </p:txBody>
      </p:sp>
      <p:sp>
        <p:nvSpPr>
          <p:cNvPr id="4" name="Title 3"/>
          <p:cNvSpPr>
            <a:spLocks noGrp="1"/>
          </p:cNvSpPr>
          <p:nvPr>
            <p:ph type="title"/>
          </p:nvPr>
        </p:nvSpPr>
        <p:spPr/>
        <p:txBody>
          <a:bodyPr/>
          <a:lstStyle/>
          <a:p>
            <a:r>
              <a:rPr lang="en-US" dirty="0">
                <a:solidFill>
                  <a:schemeClr val="bg1"/>
                </a:solidFill>
              </a:rPr>
              <a:t>Editing the Linkage Roster</a:t>
            </a:r>
          </a:p>
        </p:txBody>
      </p:sp>
      <p:sp>
        <p:nvSpPr>
          <p:cNvPr id="6" name="TextBox 5"/>
          <p:cNvSpPr txBox="1"/>
          <p:nvPr/>
        </p:nvSpPr>
        <p:spPr>
          <a:xfrm>
            <a:off x="341566" y="4167366"/>
            <a:ext cx="2364346" cy="1754326"/>
          </a:xfrm>
          <a:prstGeom prst="rect">
            <a:avLst/>
          </a:prstGeom>
          <a:noFill/>
          <a:ln w="12700">
            <a:solidFill>
              <a:schemeClr val="tx1"/>
            </a:solidFill>
          </a:ln>
        </p:spPr>
        <p:txBody>
          <a:bodyPr wrap="square" rtlCol="0">
            <a:spAutoFit/>
          </a:bodyPr>
          <a:lstStyle/>
          <a:p>
            <a:pPr algn="ctr"/>
            <a:r>
              <a:rPr lang="en-US" dirty="0"/>
              <a:t>If </a:t>
            </a:r>
            <a:r>
              <a:rPr lang="en-US" b="1" dirty="0"/>
              <a:t>multiple teachers </a:t>
            </a:r>
            <a:r>
              <a:rPr lang="en-US" dirty="0"/>
              <a:t>instructed a student, the </a:t>
            </a:r>
            <a:r>
              <a:rPr lang="en-US" b="1" dirty="0"/>
              <a:t>total percentage</a:t>
            </a:r>
            <a:r>
              <a:rPr lang="en-US" dirty="0"/>
              <a:t> claimed between the teachers should </a:t>
            </a:r>
            <a:r>
              <a:rPr lang="en-US" b="1" dirty="0"/>
              <a:t>equal 100%.</a:t>
            </a:r>
          </a:p>
        </p:txBody>
      </p:sp>
    </p:spTree>
    <p:extLst>
      <p:ext uri="{BB962C8B-B14F-4D97-AF65-F5344CB8AC3E}">
        <p14:creationId xmlns:p14="http://schemas.microsoft.com/office/powerpoint/2010/main" val="3529168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17978"/>
            <a:ext cx="8153400" cy="1015663"/>
          </a:xfrm>
          <a:prstGeom prst="rect">
            <a:avLst/>
          </a:prstGeom>
          <a:noFill/>
        </p:spPr>
        <p:txBody>
          <a:bodyPr wrap="square" rtlCol="0">
            <a:spAutoFit/>
          </a:bodyPr>
          <a:lstStyle/>
          <a:p>
            <a:pPr algn="ctr"/>
            <a:r>
              <a:rPr lang="en-US" sz="2000" dirty="0"/>
              <a:t>Once you have reviewed/edited the Percentage of Instruction and Student Availability for each student on your Linkage Roster, click the </a:t>
            </a:r>
            <a:r>
              <a:rPr lang="en-US" sz="2000" b="1" dirty="0">
                <a:solidFill>
                  <a:srgbClr val="C00000"/>
                </a:solidFill>
              </a:rPr>
              <a:t>acknowledgement box </a:t>
            </a:r>
            <a:r>
              <a:rPr lang="en-US" sz="2000" dirty="0"/>
              <a:t>at the bottom of the page.</a:t>
            </a:r>
          </a:p>
        </p:txBody>
      </p:sp>
      <p:pic>
        <p:nvPicPr>
          <p:cNvPr id="52226" name="Picture 2"/>
          <p:cNvPicPr>
            <a:picLocks noChangeAspect="1" noChangeArrowheads="1"/>
          </p:cNvPicPr>
          <p:nvPr/>
        </p:nvPicPr>
        <p:blipFill>
          <a:blip r:embed="rId3" cstate="print"/>
          <a:srcRect l="34553" t="73958" r="34407" b="13542"/>
          <a:stretch>
            <a:fillRect/>
          </a:stretch>
        </p:blipFill>
        <p:spPr bwMode="auto">
          <a:xfrm>
            <a:off x="1485900" y="2333641"/>
            <a:ext cx="5943600" cy="1345722"/>
          </a:xfrm>
          <a:prstGeom prst="rect">
            <a:avLst/>
          </a:prstGeom>
          <a:noFill/>
          <a:ln w="9525">
            <a:noFill/>
            <a:miter lim="800000"/>
            <a:headEnd/>
            <a:tailEnd/>
          </a:ln>
        </p:spPr>
      </p:pic>
      <p:sp>
        <p:nvSpPr>
          <p:cNvPr id="12" name="Oval 11"/>
          <p:cNvSpPr/>
          <p:nvPr/>
        </p:nvSpPr>
        <p:spPr>
          <a:xfrm>
            <a:off x="1600200" y="2616302"/>
            <a:ext cx="381000" cy="406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3711299"/>
            <a:ext cx="8153400" cy="400110"/>
          </a:xfrm>
          <a:prstGeom prst="rect">
            <a:avLst/>
          </a:prstGeom>
          <a:noFill/>
        </p:spPr>
        <p:txBody>
          <a:bodyPr wrap="square" rtlCol="0">
            <a:spAutoFit/>
          </a:bodyPr>
          <a:lstStyle/>
          <a:p>
            <a:pPr algn="ctr"/>
            <a:r>
              <a:rPr lang="en-US" sz="2000" dirty="0"/>
              <a:t>The page will refresh, click </a:t>
            </a:r>
            <a:r>
              <a:rPr lang="en-US" sz="2000" b="1" dirty="0">
                <a:solidFill>
                  <a:srgbClr val="C00000"/>
                </a:solidFill>
              </a:rPr>
              <a:t>Print My Linkage Roster </a:t>
            </a:r>
            <a:r>
              <a:rPr lang="en-US" sz="2000" dirty="0"/>
              <a:t>or </a:t>
            </a:r>
            <a:r>
              <a:rPr lang="en-US" sz="2000" b="1" dirty="0">
                <a:solidFill>
                  <a:srgbClr val="C00000"/>
                </a:solidFill>
              </a:rPr>
              <a:t>Finish</a:t>
            </a:r>
            <a:r>
              <a:rPr lang="en-US" sz="2000" dirty="0"/>
              <a:t>.</a:t>
            </a:r>
          </a:p>
        </p:txBody>
      </p:sp>
      <p:pic>
        <p:nvPicPr>
          <p:cNvPr id="52227" name="Picture 3"/>
          <p:cNvPicPr>
            <a:picLocks noChangeAspect="1" noChangeArrowheads="1"/>
          </p:cNvPicPr>
          <p:nvPr/>
        </p:nvPicPr>
        <p:blipFill>
          <a:blip r:embed="rId4" cstate="print"/>
          <a:srcRect l="34773" t="75000" r="25988" b="12500"/>
          <a:stretch>
            <a:fillRect/>
          </a:stretch>
        </p:blipFill>
        <p:spPr bwMode="auto">
          <a:xfrm>
            <a:off x="1257300" y="4342655"/>
            <a:ext cx="6400800" cy="114641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solidFill>
                  <a:schemeClr val="bg1"/>
                </a:solidFill>
              </a:rPr>
              <a:t>Finishing Linking</a:t>
            </a:r>
          </a:p>
        </p:txBody>
      </p:sp>
    </p:spTree>
    <p:extLst>
      <p:ext uri="{BB962C8B-B14F-4D97-AF65-F5344CB8AC3E}">
        <p14:creationId xmlns:p14="http://schemas.microsoft.com/office/powerpoint/2010/main" val="4207770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 y="1981200"/>
            <a:ext cx="8153400" cy="707886"/>
          </a:xfrm>
          <a:prstGeom prst="rect">
            <a:avLst/>
          </a:prstGeom>
          <a:noFill/>
        </p:spPr>
        <p:txBody>
          <a:bodyPr wrap="square" rtlCol="0">
            <a:spAutoFit/>
          </a:bodyPr>
          <a:lstStyle/>
          <a:p>
            <a:pPr algn="ctr"/>
            <a:r>
              <a:rPr lang="en-US" sz="2000" dirty="0"/>
              <a:t>Each time you login after clicking</a:t>
            </a:r>
            <a:r>
              <a:rPr lang="en-US" sz="2000" b="1" dirty="0">
                <a:solidFill>
                  <a:srgbClr val="C00000"/>
                </a:solidFill>
              </a:rPr>
              <a:t> Finish</a:t>
            </a:r>
            <a:r>
              <a:rPr lang="en-US" sz="2000" dirty="0"/>
              <a:t>, </a:t>
            </a:r>
          </a:p>
          <a:p>
            <a:pPr algn="ctr"/>
            <a:r>
              <a:rPr lang="en-US" sz="2000" dirty="0"/>
              <a:t>the page will refresh to your </a:t>
            </a:r>
            <a:r>
              <a:rPr lang="en-US" sz="2000" b="1" dirty="0"/>
              <a:t>landing page</a:t>
            </a:r>
            <a:r>
              <a:rPr lang="en-US" sz="2000" dirty="0"/>
              <a:t>.</a:t>
            </a:r>
          </a:p>
        </p:txBody>
      </p:sp>
      <p:pic>
        <p:nvPicPr>
          <p:cNvPr id="2" name="Picture 1">
            <a:extLst>
              <a:ext uri="{FF2B5EF4-FFF2-40B4-BE49-F238E27FC236}">
                <a16:creationId xmlns:a16="http://schemas.microsoft.com/office/drawing/2014/main" id="{C2778154-68FD-4629-896D-48B4DCB74813}"/>
              </a:ext>
            </a:extLst>
          </p:cNvPr>
          <p:cNvPicPr>
            <a:picLocks noChangeAspect="1"/>
          </p:cNvPicPr>
          <p:nvPr/>
        </p:nvPicPr>
        <p:blipFill>
          <a:blip r:embed="rId3"/>
          <a:stretch>
            <a:fillRect/>
          </a:stretch>
        </p:blipFill>
        <p:spPr>
          <a:xfrm>
            <a:off x="228600" y="3070086"/>
            <a:ext cx="8686800" cy="1962150"/>
          </a:xfrm>
          <a:prstGeom prst="rect">
            <a:avLst/>
          </a:prstGeom>
        </p:spPr>
      </p:pic>
      <p:sp>
        <p:nvSpPr>
          <p:cNvPr id="3" name="Title 2"/>
          <p:cNvSpPr>
            <a:spLocks noGrp="1"/>
          </p:cNvSpPr>
          <p:nvPr>
            <p:ph type="title"/>
          </p:nvPr>
        </p:nvSpPr>
        <p:spPr/>
        <p:txBody>
          <a:bodyPr/>
          <a:lstStyle/>
          <a:p>
            <a:r>
              <a:rPr lang="en-US" dirty="0">
                <a:solidFill>
                  <a:schemeClr val="bg1"/>
                </a:solidFill>
              </a:rPr>
              <a:t>You’re Done!</a:t>
            </a:r>
          </a:p>
        </p:txBody>
      </p:sp>
    </p:spTree>
    <p:extLst>
      <p:ext uri="{BB962C8B-B14F-4D97-AF65-F5344CB8AC3E}">
        <p14:creationId xmlns:p14="http://schemas.microsoft.com/office/powerpoint/2010/main" val="3244625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8A98-4D17-2941-8BC4-E12D28424198}"/>
              </a:ext>
            </a:extLst>
          </p:cNvPr>
          <p:cNvSpPr>
            <a:spLocks noGrp="1"/>
          </p:cNvSpPr>
          <p:nvPr>
            <p:ph type="title"/>
          </p:nvPr>
        </p:nvSpPr>
        <p:spPr/>
        <p:txBody>
          <a:bodyPr/>
          <a:lstStyle/>
          <a:p>
            <a:r>
              <a:rPr lang="en-US" dirty="0" smtClean="0"/>
              <a:t>Teacher Claiming Questions</a:t>
            </a:r>
            <a:endParaRPr lang="en-US" dirty="0"/>
          </a:p>
        </p:txBody>
      </p:sp>
      <p:sp>
        <p:nvSpPr>
          <p:cNvPr id="3" name="Content Placeholder 2">
            <a:extLst>
              <a:ext uri="{FF2B5EF4-FFF2-40B4-BE49-F238E27FC236}">
                <a16:creationId xmlns:a16="http://schemas.microsoft.com/office/drawing/2014/main" id="{9376F905-7199-7040-9DDA-81DF16F8477B}"/>
              </a:ext>
            </a:extLst>
          </p:cNvPr>
          <p:cNvSpPr>
            <a:spLocks noGrp="1"/>
          </p:cNvSpPr>
          <p:nvPr>
            <p:ph idx="1"/>
          </p:nvPr>
        </p:nvSpPr>
        <p:spPr>
          <a:xfrm>
            <a:off x="244698" y="1825625"/>
            <a:ext cx="8899301" cy="4351338"/>
          </a:xfrm>
        </p:spPr>
        <p:txBody>
          <a:bodyPr/>
          <a:lstStyle/>
          <a:p>
            <a:r>
              <a:rPr lang="en-US" dirty="0" smtClean="0"/>
              <a:t>All teacher claiming questions should be sent to their Building Testing Coordinator </a:t>
            </a:r>
            <a:endParaRPr lang="en-US" dirty="0"/>
          </a:p>
        </p:txBody>
      </p:sp>
    </p:spTree>
    <p:extLst>
      <p:ext uri="{BB962C8B-B14F-4D97-AF65-F5344CB8AC3E}">
        <p14:creationId xmlns:p14="http://schemas.microsoft.com/office/powerpoint/2010/main" val="3325690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8A98-4D17-2941-8BC4-E12D28424198}"/>
              </a:ext>
            </a:extLst>
          </p:cNvPr>
          <p:cNvSpPr>
            <a:spLocks noGrp="1"/>
          </p:cNvSpPr>
          <p:nvPr>
            <p:ph type="title"/>
          </p:nvPr>
        </p:nvSpPr>
        <p:spPr>
          <a:xfrm>
            <a:off x="0" y="365125"/>
            <a:ext cx="9144000" cy="1325563"/>
          </a:xfrm>
        </p:spPr>
        <p:txBody>
          <a:bodyPr/>
          <a:lstStyle/>
          <a:p>
            <a:pPr algn="ctr"/>
            <a:r>
              <a:rPr lang="en-US" dirty="0" err="1"/>
              <a:t>TSC</a:t>
            </a:r>
            <a:r>
              <a:rPr lang="en-US" dirty="0"/>
              <a:t> Window</a:t>
            </a:r>
          </a:p>
        </p:txBody>
      </p:sp>
      <p:sp>
        <p:nvSpPr>
          <p:cNvPr id="3" name="Content Placeholder 2">
            <a:extLst>
              <a:ext uri="{FF2B5EF4-FFF2-40B4-BE49-F238E27FC236}">
                <a16:creationId xmlns:a16="http://schemas.microsoft.com/office/drawing/2014/main" id="{9376F905-7199-7040-9DDA-81DF16F8477B}"/>
              </a:ext>
            </a:extLst>
          </p:cNvPr>
          <p:cNvSpPr>
            <a:spLocks noGrp="1"/>
          </p:cNvSpPr>
          <p:nvPr>
            <p:ph idx="1"/>
          </p:nvPr>
        </p:nvSpPr>
        <p:spPr>
          <a:xfrm>
            <a:off x="190005" y="1825625"/>
            <a:ext cx="8787740" cy="4351338"/>
          </a:xfrm>
        </p:spPr>
        <p:txBody>
          <a:bodyPr/>
          <a:lstStyle/>
          <a:p>
            <a:r>
              <a:rPr lang="en-US" dirty="0"/>
              <a:t>Claiming window opens in </a:t>
            </a:r>
            <a:r>
              <a:rPr lang="en-US" dirty="0" err="1"/>
              <a:t>EdTools</a:t>
            </a:r>
            <a:r>
              <a:rPr lang="en-US" dirty="0"/>
              <a:t> – March 18, 2019</a:t>
            </a:r>
          </a:p>
          <a:p>
            <a:r>
              <a:rPr lang="en-US" dirty="0"/>
              <a:t>Assessment window opens – April 9, 2019 </a:t>
            </a:r>
          </a:p>
          <a:p>
            <a:r>
              <a:rPr lang="en-US" dirty="0" err="1"/>
              <a:t>EIS</a:t>
            </a:r>
            <a:r>
              <a:rPr lang="en-US" dirty="0"/>
              <a:t> updates to </a:t>
            </a:r>
            <a:r>
              <a:rPr lang="en-US" dirty="0" err="1"/>
              <a:t>EdTools</a:t>
            </a:r>
            <a:r>
              <a:rPr lang="en-US" dirty="0"/>
              <a:t> stops – April 15, 2019 </a:t>
            </a:r>
          </a:p>
          <a:p>
            <a:r>
              <a:rPr lang="en-US" smtClean="0"/>
              <a:t>Claimin`g</a:t>
            </a:r>
            <a:r>
              <a:rPr lang="en-US" dirty="0" smtClean="0"/>
              <a:t> </a:t>
            </a:r>
            <a:r>
              <a:rPr lang="en-US" dirty="0"/>
              <a:t>window closes – April </a:t>
            </a:r>
            <a:r>
              <a:rPr lang="en-US" dirty="0" smtClean="0"/>
              <a:t>18, </a:t>
            </a:r>
            <a:r>
              <a:rPr lang="en-US" dirty="0"/>
              <a:t>2019 </a:t>
            </a:r>
          </a:p>
          <a:p>
            <a:r>
              <a:rPr lang="en-US" dirty="0"/>
              <a:t>Assessment window closes – April 26, 2019 </a:t>
            </a:r>
          </a:p>
        </p:txBody>
      </p:sp>
    </p:spTree>
    <p:extLst>
      <p:ext uri="{BB962C8B-B14F-4D97-AF65-F5344CB8AC3E}">
        <p14:creationId xmlns:p14="http://schemas.microsoft.com/office/powerpoint/2010/main" val="2076463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C73057-68FC-4FF9-870E-D534997149EE}"/>
              </a:ext>
            </a:extLst>
          </p:cNvPr>
          <p:cNvPicPr>
            <a:picLocks noChangeAspect="1"/>
          </p:cNvPicPr>
          <p:nvPr/>
        </p:nvPicPr>
        <p:blipFill>
          <a:blip r:embed="rId3"/>
          <a:stretch>
            <a:fillRect/>
          </a:stretch>
        </p:blipFill>
        <p:spPr>
          <a:xfrm>
            <a:off x="1449033" y="2716507"/>
            <a:ext cx="5828067" cy="3620817"/>
          </a:xfrm>
          <a:prstGeom prst="rect">
            <a:avLst/>
          </a:prstGeom>
        </p:spPr>
      </p:pic>
      <p:sp>
        <p:nvSpPr>
          <p:cNvPr id="5" name="TextBox 4"/>
          <p:cNvSpPr txBox="1"/>
          <p:nvPr/>
        </p:nvSpPr>
        <p:spPr>
          <a:xfrm>
            <a:off x="381000" y="228600"/>
            <a:ext cx="8382000" cy="646331"/>
          </a:xfrm>
          <a:prstGeom prst="rect">
            <a:avLst/>
          </a:prstGeom>
          <a:noFill/>
        </p:spPr>
        <p:txBody>
          <a:bodyPr wrap="square" rtlCol="0">
            <a:spAutoFit/>
          </a:bodyPr>
          <a:lstStyle/>
          <a:p>
            <a:r>
              <a:rPr lang="en-US" dirty="0"/>
              <a:t>The page will refresh to your landing page – the Message Board. Click on the Processing Tab.  Select Teacher-Student Connection (TSC)</a:t>
            </a:r>
          </a:p>
        </p:txBody>
      </p:sp>
      <p:sp>
        <p:nvSpPr>
          <p:cNvPr id="6" name="Down Arrow 5"/>
          <p:cNvSpPr/>
          <p:nvPr/>
        </p:nvSpPr>
        <p:spPr>
          <a:xfrm rot="7727405">
            <a:off x="3428722" y="3058583"/>
            <a:ext cx="685800" cy="9663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Teacher-Student Connection</a:t>
            </a:r>
          </a:p>
        </p:txBody>
      </p:sp>
      <p:sp>
        <p:nvSpPr>
          <p:cNvPr id="7" name="TextBox 6"/>
          <p:cNvSpPr txBox="1"/>
          <p:nvPr/>
        </p:nvSpPr>
        <p:spPr>
          <a:xfrm>
            <a:off x="335924" y="1479880"/>
            <a:ext cx="838200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page will refresh to your landing page – the Message Board.</a:t>
            </a:r>
          </a:p>
          <a:p>
            <a:pPr marL="342900" indent="-342900">
              <a:buFont typeface="Arial" panose="020B0604020202020204" pitchFamily="34" charset="0"/>
              <a:buChar char="•"/>
            </a:pPr>
            <a:r>
              <a:rPr lang="en-US" sz="2000" dirty="0"/>
              <a:t>Click on the </a:t>
            </a:r>
            <a:r>
              <a:rPr lang="en-US" sz="2000" b="1" dirty="0">
                <a:solidFill>
                  <a:srgbClr val="C00000"/>
                </a:solidFill>
              </a:rPr>
              <a:t>Processing Tab</a:t>
            </a:r>
            <a:r>
              <a:rPr lang="en-US" sz="2000" dirty="0"/>
              <a:t>.  </a:t>
            </a:r>
          </a:p>
          <a:p>
            <a:pPr marL="342900" indent="-342900">
              <a:buFont typeface="Arial" panose="020B0604020202020204" pitchFamily="34" charset="0"/>
              <a:buChar char="•"/>
            </a:pPr>
            <a:r>
              <a:rPr lang="en-US" sz="2000" dirty="0"/>
              <a:t>Select </a:t>
            </a:r>
            <a:r>
              <a:rPr lang="en-US" sz="2000" b="1" dirty="0">
                <a:solidFill>
                  <a:srgbClr val="C00000"/>
                </a:solidFill>
              </a:rPr>
              <a:t>Teacher-Student Connection (TSC).</a:t>
            </a:r>
          </a:p>
        </p:txBody>
      </p:sp>
    </p:spTree>
    <p:extLst>
      <p:ext uri="{BB962C8B-B14F-4D97-AF65-F5344CB8AC3E}">
        <p14:creationId xmlns:p14="http://schemas.microsoft.com/office/powerpoint/2010/main" val="2506841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3AE79F-7B7E-4793-97CD-5BC5C8704A3B}"/>
              </a:ext>
            </a:extLst>
          </p:cNvPr>
          <p:cNvPicPr>
            <a:picLocks noChangeAspect="1"/>
          </p:cNvPicPr>
          <p:nvPr/>
        </p:nvPicPr>
        <p:blipFill>
          <a:blip r:embed="rId3"/>
          <a:stretch>
            <a:fillRect/>
          </a:stretch>
        </p:blipFill>
        <p:spPr>
          <a:xfrm>
            <a:off x="2057400" y="3962400"/>
            <a:ext cx="4800600" cy="1638300"/>
          </a:xfrm>
          <a:prstGeom prst="rect">
            <a:avLst/>
          </a:prstGeom>
        </p:spPr>
      </p:pic>
      <p:sp>
        <p:nvSpPr>
          <p:cNvPr id="7" name="Rectangle 6"/>
          <p:cNvSpPr/>
          <p:nvPr/>
        </p:nvSpPr>
        <p:spPr>
          <a:xfrm>
            <a:off x="152400" y="1544156"/>
            <a:ext cx="8458200" cy="224676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The page will refresh to TSC.</a:t>
            </a:r>
          </a:p>
          <a:p>
            <a:endParaRPr lang="en-US" sz="2000" dirty="0"/>
          </a:p>
          <a:p>
            <a:pPr marL="342900" indent="-342900">
              <a:buFont typeface="Arial" panose="020B0604020202020204" pitchFamily="34" charset="0"/>
              <a:buChar char="•"/>
            </a:pPr>
            <a:r>
              <a:rPr lang="en-US" sz="2000" dirty="0"/>
              <a:t>Use the </a:t>
            </a:r>
            <a:r>
              <a:rPr lang="en-US" sz="2000" b="1" dirty="0">
                <a:solidFill>
                  <a:srgbClr val="C00000"/>
                </a:solidFill>
              </a:rPr>
              <a:t>drop down </a:t>
            </a:r>
            <a:r>
              <a:rPr lang="en-US" sz="2000" dirty="0"/>
              <a:t>menu to select an assessment.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TSC will need to be</a:t>
            </a:r>
            <a:r>
              <a:rPr lang="en-US" sz="2000" b="1" dirty="0"/>
              <a:t> completed </a:t>
            </a:r>
            <a:r>
              <a:rPr lang="en-US" sz="2000" dirty="0"/>
              <a:t>for each assessment </a:t>
            </a:r>
            <a:r>
              <a:rPr lang="en-US" sz="2000" b="1" dirty="0"/>
              <a:t>separately</a:t>
            </a:r>
            <a:r>
              <a:rPr lang="en-US" sz="2000" dirty="0"/>
              <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Each assessment will be </a:t>
            </a:r>
            <a:r>
              <a:rPr lang="en-US" sz="2000" b="1" dirty="0"/>
              <a:t>listed separately</a:t>
            </a:r>
            <a:r>
              <a:rPr lang="en-US" sz="2000" dirty="0"/>
              <a:t>.</a:t>
            </a:r>
          </a:p>
        </p:txBody>
      </p:sp>
      <p:sp>
        <p:nvSpPr>
          <p:cNvPr id="5" name="Down Arrow 4"/>
          <p:cNvSpPr/>
          <p:nvPr/>
        </p:nvSpPr>
        <p:spPr>
          <a:xfrm rot="6591245">
            <a:off x="6515100" y="4611559"/>
            <a:ext cx="685800" cy="9663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solidFill>
                  <a:schemeClr val="bg1"/>
                </a:solidFill>
              </a:rPr>
              <a:t>Completing TSC</a:t>
            </a:r>
          </a:p>
        </p:txBody>
      </p:sp>
    </p:spTree>
    <p:extLst>
      <p:ext uri="{BB962C8B-B14F-4D97-AF65-F5344CB8AC3E}">
        <p14:creationId xmlns:p14="http://schemas.microsoft.com/office/powerpoint/2010/main" val="1664080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E69FDE-6F07-479B-A3C4-8FC274CC6B99}"/>
              </a:ext>
            </a:extLst>
          </p:cNvPr>
          <p:cNvPicPr>
            <a:picLocks noChangeAspect="1"/>
          </p:cNvPicPr>
          <p:nvPr/>
        </p:nvPicPr>
        <p:blipFill>
          <a:blip r:embed="rId3"/>
          <a:stretch>
            <a:fillRect/>
          </a:stretch>
        </p:blipFill>
        <p:spPr>
          <a:xfrm>
            <a:off x="615648" y="2743200"/>
            <a:ext cx="7842552" cy="2923555"/>
          </a:xfrm>
          <a:prstGeom prst="rect">
            <a:avLst/>
          </a:prstGeom>
        </p:spPr>
      </p:pic>
      <p:sp>
        <p:nvSpPr>
          <p:cNvPr id="6" name="TextBox 5"/>
          <p:cNvSpPr txBox="1"/>
          <p:nvPr/>
        </p:nvSpPr>
        <p:spPr>
          <a:xfrm>
            <a:off x="609600" y="1600200"/>
            <a:ext cx="8001000" cy="1231106"/>
          </a:xfrm>
          <a:prstGeom prst="rect">
            <a:avLst/>
          </a:prstGeom>
          <a:noFill/>
        </p:spPr>
        <p:txBody>
          <a:bodyPr wrap="square" rtlCol="0">
            <a:spAutoFit/>
          </a:bodyPr>
          <a:lstStyle/>
          <a:p>
            <a:r>
              <a:rPr lang="en-US" sz="2000" dirty="0"/>
              <a:t>The page will refresh. Click </a:t>
            </a:r>
            <a:r>
              <a:rPr lang="en-US" sz="2000" b="1" dirty="0">
                <a:solidFill>
                  <a:srgbClr val="C00000"/>
                </a:solidFill>
              </a:rPr>
              <a:t>Continue</a:t>
            </a:r>
            <a:r>
              <a:rPr lang="en-US" sz="2000" dirty="0"/>
              <a:t>.</a:t>
            </a:r>
          </a:p>
          <a:p>
            <a:endParaRPr lang="en-US" dirty="0"/>
          </a:p>
          <a:p>
            <a:endParaRPr lang="en-US" dirty="0"/>
          </a:p>
          <a:p>
            <a:endParaRPr lang="en-US" dirty="0"/>
          </a:p>
        </p:txBody>
      </p:sp>
      <p:sp>
        <p:nvSpPr>
          <p:cNvPr id="5" name="Down Arrow 4"/>
          <p:cNvSpPr/>
          <p:nvPr/>
        </p:nvSpPr>
        <p:spPr>
          <a:xfrm rot="6620408">
            <a:off x="5029958" y="3721778"/>
            <a:ext cx="685800" cy="9663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Completing TSC</a:t>
            </a:r>
          </a:p>
        </p:txBody>
      </p:sp>
    </p:spTree>
    <p:extLst>
      <p:ext uri="{BB962C8B-B14F-4D97-AF65-F5344CB8AC3E}">
        <p14:creationId xmlns:p14="http://schemas.microsoft.com/office/powerpoint/2010/main" val="4265770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385393"/>
            <a:ext cx="8077200" cy="2246769"/>
          </a:xfrm>
          <a:prstGeom prst="rect">
            <a:avLst/>
          </a:prstGeom>
          <a:noFill/>
        </p:spPr>
        <p:txBody>
          <a:bodyPr wrap="square" rtlCol="0">
            <a:spAutoFit/>
          </a:bodyPr>
          <a:lstStyle/>
          <a:p>
            <a:r>
              <a:rPr lang="en-US" sz="2000" dirty="0"/>
              <a:t>Upon your first login, you will need to verify your Teacher License Number (TLN):  </a:t>
            </a:r>
          </a:p>
          <a:p>
            <a:endParaRPr lang="en-US" sz="2000" dirty="0"/>
          </a:p>
          <a:p>
            <a:pPr marL="342900" indent="-342900">
              <a:buFont typeface="Arial" panose="020B0604020202020204" pitchFamily="34" charset="0"/>
              <a:buChar char="•"/>
            </a:pPr>
            <a:r>
              <a:rPr lang="en-US" sz="2000" dirty="0"/>
              <a:t>If the Name and TLN indicated are </a:t>
            </a:r>
            <a:r>
              <a:rPr lang="en-US" sz="2000" b="1" dirty="0"/>
              <a:t>correct</a:t>
            </a:r>
            <a:r>
              <a:rPr lang="en-US" sz="2000" dirty="0"/>
              <a:t>, click </a:t>
            </a:r>
            <a:r>
              <a:rPr lang="en-US" sz="2000" b="1" dirty="0">
                <a:solidFill>
                  <a:srgbClr val="C00000"/>
                </a:solidFill>
              </a:rPr>
              <a:t>Continue</a:t>
            </a:r>
            <a:r>
              <a:rPr lang="en-US" sz="2000" dirty="0"/>
              <a:t>.  </a:t>
            </a:r>
          </a:p>
          <a:p>
            <a:pPr marL="342900" indent="-342900">
              <a:buFont typeface="Arial" panose="020B0604020202020204" pitchFamily="34" charset="0"/>
              <a:buChar char="•"/>
            </a:pPr>
            <a:r>
              <a:rPr lang="en-US" sz="2000" dirty="0"/>
              <a:t>If the Name and TLN indicated are </a:t>
            </a:r>
            <a:r>
              <a:rPr lang="en-US" sz="2000" b="1" dirty="0"/>
              <a:t>not correct</a:t>
            </a:r>
            <a:r>
              <a:rPr lang="en-US" sz="2000" dirty="0"/>
              <a:t>, enter the correct TLN and click </a:t>
            </a:r>
            <a:r>
              <a:rPr lang="en-US" sz="2000" b="1" dirty="0">
                <a:solidFill>
                  <a:srgbClr val="C00000"/>
                </a:solidFill>
              </a:rPr>
              <a:t>Validate</a:t>
            </a:r>
            <a:r>
              <a:rPr lang="en-US" sz="2000" dirty="0"/>
              <a:t>.  </a:t>
            </a:r>
          </a:p>
          <a:p>
            <a:pPr marL="342900" indent="-342900">
              <a:buFont typeface="Arial" panose="020B0604020202020204" pitchFamily="34" charset="0"/>
              <a:buChar char="•"/>
            </a:pPr>
            <a:r>
              <a:rPr lang="en-US" sz="2000" dirty="0"/>
              <a:t>If you encounter a problem, contact your School Administrator.</a:t>
            </a:r>
          </a:p>
        </p:txBody>
      </p:sp>
      <p:pic>
        <p:nvPicPr>
          <p:cNvPr id="2" name="Picture 1">
            <a:extLst>
              <a:ext uri="{FF2B5EF4-FFF2-40B4-BE49-F238E27FC236}">
                <a16:creationId xmlns:a16="http://schemas.microsoft.com/office/drawing/2014/main" id="{60DBE021-FEB8-43DE-8D0A-29F3A4E0A262}"/>
              </a:ext>
            </a:extLst>
          </p:cNvPr>
          <p:cNvPicPr>
            <a:picLocks noChangeAspect="1"/>
          </p:cNvPicPr>
          <p:nvPr/>
        </p:nvPicPr>
        <p:blipFill>
          <a:blip r:embed="rId3"/>
          <a:stretch>
            <a:fillRect/>
          </a:stretch>
        </p:blipFill>
        <p:spPr>
          <a:xfrm>
            <a:off x="1333500" y="3733800"/>
            <a:ext cx="6629400" cy="2784348"/>
          </a:xfrm>
          <a:prstGeom prst="rect">
            <a:avLst/>
          </a:prstGeom>
        </p:spPr>
      </p:pic>
      <p:sp>
        <p:nvSpPr>
          <p:cNvPr id="5" name="Down Arrow 4">
            <a:extLst>
              <a:ext uri="{FF2B5EF4-FFF2-40B4-BE49-F238E27FC236}">
                <a16:creationId xmlns:a16="http://schemas.microsoft.com/office/drawing/2014/main" id="{2BB93BC0-A9A0-473E-96BC-26712B62816A}"/>
              </a:ext>
            </a:extLst>
          </p:cNvPr>
          <p:cNvSpPr/>
          <p:nvPr/>
        </p:nvSpPr>
        <p:spPr>
          <a:xfrm rot="5400000">
            <a:off x="5793250" y="5212733"/>
            <a:ext cx="249173"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solidFill>
                  <a:schemeClr val="bg1"/>
                </a:solidFill>
              </a:rPr>
              <a:t>Verify Your TLN</a:t>
            </a:r>
          </a:p>
        </p:txBody>
      </p:sp>
      <p:sp>
        <p:nvSpPr>
          <p:cNvPr id="7" name="Down Arrow 6">
            <a:extLst>
              <a:ext uri="{FF2B5EF4-FFF2-40B4-BE49-F238E27FC236}">
                <a16:creationId xmlns:a16="http://schemas.microsoft.com/office/drawing/2014/main" id="{2BB93BC0-A9A0-473E-96BC-26712B62816A}"/>
              </a:ext>
            </a:extLst>
          </p:cNvPr>
          <p:cNvSpPr/>
          <p:nvPr/>
        </p:nvSpPr>
        <p:spPr>
          <a:xfrm rot="5400000">
            <a:off x="5793251" y="5622148"/>
            <a:ext cx="249173"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8027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2304127"/>
            <a:ext cx="3733800" cy="2554545"/>
          </a:xfrm>
          <a:prstGeom prst="rect">
            <a:avLst/>
          </a:prstGeom>
          <a:noFill/>
        </p:spPr>
        <p:txBody>
          <a:bodyPr wrap="square" rtlCol="0">
            <a:spAutoFit/>
          </a:bodyPr>
          <a:lstStyle/>
          <a:p>
            <a:r>
              <a:rPr lang="en-US" sz="2000" dirty="0"/>
              <a:t>Once you have validated your TLN, each time you login you will land on your class roster.  </a:t>
            </a:r>
          </a:p>
          <a:p>
            <a:endParaRPr lang="en-US" sz="2000" dirty="0"/>
          </a:p>
          <a:p>
            <a:r>
              <a:rPr lang="en-US" sz="2000" dirty="0"/>
              <a:t>There are several steps to </a:t>
            </a:r>
            <a:r>
              <a:rPr lang="en-US" sz="2000" b="1" dirty="0"/>
              <a:t>completing the Class Roster </a:t>
            </a:r>
            <a:r>
              <a:rPr lang="en-US" sz="2000" dirty="0"/>
              <a:t>to prepare for Teacher Effect Linkage information.</a:t>
            </a:r>
          </a:p>
        </p:txBody>
      </p:sp>
      <p:pic>
        <p:nvPicPr>
          <p:cNvPr id="2" name="Picture 1">
            <a:extLst>
              <a:ext uri="{FF2B5EF4-FFF2-40B4-BE49-F238E27FC236}">
                <a16:creationId xmlns:a16="http://schemas.microsoft.com/office/drawing/2014/main" id="{1D949ADE-79E2-4730-B5A6-407E8FDCF985}"/>
              </a:ext>
            </a:extLst>
          </p:cNvPr>
          <p:cNvPicPr>
            <a:picLocks noChangeAspect="1"/>
          </p:cNvPicPr>
          <p:nvPr/>
        </p:nvPicPr>
        <p:blipFill>
          <a:blip r:embed="rId3"/>
          <a:stretch>
            <a:fillRect/>
          </a:stretch>
        </p:blipFill>
        <p:spPr>
          <a:xfrm>
            <a:off x="4643730" y="1295400"/>
            <a:ext cx="4355204" cy="4572000"/>
          </a:xfrm>
          <a:prstGeom prst="rect">
            <a:avLst/>
          </a:prstGeom>
        </p:spPr>
      </p:pic>
      <p:sp>
        <p:nvSpPr>
          <p:cNvPr id="3" name="Title 2"/>
          <p:cNvSpPr>
            <a:spLocks noGrp="1"/>
          </p:cNvSpPr>
          <p:nvPr>
            <p:ph type="title"/>
          </p:nvPr>
        </p:nvSpPr>
        <p:spPr/>
        <p:txBody>
          <a:bodyPr/>
          <a:lstStyle/>
          <a:p>
            <a:r>
              <a:rPr lang="en-US" dirty="0">
                <a:solidFill>
                  <a:schemeClr val="bg1"/>
                </a:solidFill>
              </a:rPr>
              <a:t>Class Roster</a:t>
            </a:r>
          </a:p>
        </p:txBody>
      </p:sp>
    </p:spTree>
    <p:extLst>
      <p:ext uri="{BB962C8B-B14F-4D97-AF65-F5344CB8AC3E}">
        <p14:creationId xmlns:p14="http://schemas.microsoft.com/office/powerpoint/2010/main" val="2212484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273939"/>
            <a:ext cx="8382000"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Class rosters are </a:t>
            </a:r>
            <a:r>
              <a:rPr lang="en-US" sz="2000" b="1" dirty="0"/>
              <a:t>automatically created </a:t>
            </a:r>
            <a:r>
              <a:rPr lang="en-US" sz="2000" dirty="0"/>
              <a:t>when students are assigned to a Teacher License Number (TLN) </a:t>
            </a:r>
            <a:r>
              <a:rPr lang="en-US" sz="2000" b="1" dirty="0"/>
              <a:t>through EIS</a:t>
            </a:r>
            <a:r>
              <a:rPr lang="en-US" sz="2000" dirty="0"/>
              <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state pulled TLNs based on </a:t>
            </a:r>
            <a:r>
              <a:rPr lang="en-US" sz="2000" b="1" dirty="0"/>
              <a:t>course codes </a:t>
            </a:r>
            <a:r>
              <a:rPr lang="en-US" sz="2000" dirty="0"/>
              <a:t>from EIS.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This guide will outline how to </a:t>
            </a:r>
            <a:r>
              <a:rPr lang="en-US" sz="2000" b="1" dirty="0"/>
              <a:t>add or delete students </a:t>
            </a:r>
            <a:r>
              <a:rPr lang="en-US" sz="2000" dirty="0"/>
              <a:t>from rosters.</a:t>
            </a:r>
          </a:p>
        </p:txBody>
      </p:sp>
      <p:pic>
        <p:nvPicPr>
          <p:cNvPr id="3" name="Picture 2">
            <a:extLst>
              <a:ext uri="{FF2B5EF4-FFF2-40B4-BE49-F238E27FC236}">
                <a16:creationId xmlns:a16="http://schemas.microsoft.com/office/drawing/2014/main" id="{224013BE-3C1B-4C9A-A9F5-FAD1254B2107}"/>
              </a:ext>
            </a:extLst>
          </p:cNvPr>
          <p:cNvPicPr>
            <a:picLocks noChangeAspect="1"/>
          </p:cNvPicPr>
          <p:nvPr/>
        </p:nvPicPr>
        <p:blipFill>
          <a:blip r:embed="rId3"/>
          <a:stretch>
            <a:fillRect/>
          </a:stretch>
        </p:blipFill>
        <p:spPr>
          <a:xfrm>
            <a:off x="591623" y="3552241"/>
            <a:ext cx="8020050" cy="1571625"/>
          </a:xfrm>
          <a:prstGeom prst="rect">
            <a:avLst/>
          </a:prstGeom>
        </p:spPr>
      </p:pic>
      <p:sp>
        <p:nvSpPr>
          <p:cNvPr id="5" name="Down Arrow 4">
            <a:extLst>
              <a:ext uri="{FF2B5EF4-FFF2-40B4-BE49-F238E27FC236}">
                <a16:creationId xmlns:a16="http://schemas.microsoft.com/office/drawing/2014/main" id="{DD3425A5-639A-407C-A51E-73E885736084}"/>
              </a:ext>
            </a:extLst>
          </p:cNvPr>
          <p:cNvSpPr/>
          <p:nvPr/>
        </p:nvSpPr>
        <p:spPr>
          <a:xfrm rot="5400000">
            <a:off x="2273898" y="4297768"/>
            <a:ext cx="685800" cy="9663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Class Rosters</a:t>
            </a:r>
          </a:p>
        </p:txBody>
      </p:sp>
    </p:spTree>
    <p:extLst>
      <p:ext uri="{BB962C8B-B14F-4D97-AF65-F5344CB8AC3E}">
        <p14:creationId xmlns:p14="http://schemas.microsoft.com/office/powerpoint/2010/main" val="2439415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02FE6A-4375-4A9D-97D6-16DEBF99E33D}"/>
              </a:ext>
            </a:extLst>
          </p:cNvPr>
          <p:cNvPicPr>
            <a:picLocks noChangeAspect="1"/>
          </p:cNvPicPr>
          <p:nvPr/>
        </p:nvPicPr>
        <p:blipFill>
          <a:blip r:embed="rId3"/>
          <a:stretch>
            <a:fillRect/>
          </a:stretch>
        </p:blipFill>
        <p:spPr>
          <a:xfrm>
            <a:off x="622300" y="3539609"/>
            <a:ext cx="8001000" cy="1352550"/>
          </a:xfrm>
          <a:prstGeom prst="rect">
            <a:avLst/>
          </a:prstGeom>
        </p:spPr>
      </p:pic>
      <p:sp>
        <p:nvSpPr>
          <p:cNvPr id="6" name="TextBox 5"/>
          <p:cNvSpPr txBox="1"/>
          <p:nvPr/>
        </p:nvSpPr>
        <p:spPr>
          <a:xfrm>
            <a:off x="660400" y="1875105"/>
            <a:ext cx="7924800" cy="1323439"/>
          </a:xfrm>
          <a:prstGeom prst="rect">
            <a:avLst/>
          </a:prstGeom>
          <a:noFill/>
        </p:spPr>
        <p:txBody>
          <a:bodyPr wrap="square" rtlCol="0">
            <a:spAutoFit/>
          </a:bodyPr>
          <a:lstStyle/>
          <a:p>
            <a:pPr algn="ctr"/>
            <a:r>
              <a:rPr lang="en-US" sz="2000" dirty="0"/>
              <a:t>The </a:t>
            </a:r>
            <a:r>
              <a:rPr lang="en-US" sz="2000" dirty="0" err="1"/>
              <a:t>eIEP</a:t>
            </a:r>
            <a:r>
              <a:rPr lang="en-US" sz="2000" dirty="0"/>
              <a:t> column will indicate students who have </a:t>
            </a:r>
            <a:r>
              <a:rPr lang="en-US" sz="2000" b="1" dirty="0"/>
              <a:t>special education hours in EIS</a:t>
            </a:r>
            <a:r>
              <a:rPr lang="en-US" sz="2000" dirty="0"/>
              <a:t>. </a:t>
            </a:r>
          </a:p>
          <a:p>
            <a:endParaRPr lang="en-US" sz="2000" dirty="0"/>
          </a:p>
          <a:p>
            <a:r>
              <a:rPr lang="en-US" sz="2000" dirty="0"/>
              <a:t>The </a:t>
            </a:r>
            <a:r>
              <a:rPr lang="en-US" sz="2000" dirty="0" err="1"/>
              <a:t>eIEP</a:t>
            </a:r>
            <a:r>
              <a:rPr lang="en-US" sz="2000" dirty="0"/>
              <a:t> status in TSC has </a:t>
            </a:r>
            <a:r>
              <a:rPr lang="en-US" sz="2000" b="1" dirty="0"/>
              <a:t>no effect </a:t>
            </a:r>
            <a:r>
              <a:rPr lang="en-US" sz="2000" dirty="0"/>
              <a:t>on teacher-level TVAAS data.</a:t>
            </a:r>
          </a:p>
        </p:txBody>
      </p:sp>
      <p:sp>
        <p:nvSpPr>
          <p:cNvPr id="3" name="Oval 2"/>
          <p:cNvSpPr/>
          <p:nvPr/>
        </p:nvSpPr>
        <p:spPr>
          <a:xfrm>
            <a:off x="3657600" y="4591050"/>
            <a:ext cx="1151910" cy="6022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a:solidFill>
                  <a:schemeClr val="bg1"/>
                </a:solidFill>
              </a:rPr>
              <a:t>eIEP</a:t>
            </a:r>
            <a:r>
              <a:rPr lang="en-US" dirty="0">
                <a:solidFill>
                  <a:schemeClr val="bg1"/>
                </a:solidFill>
              </a:rPr>
              <a:t> Status</a:t>
            </a:r>
          </a:p>
        </p:txBody>
      </p:sp>
    </p:spTree>
    <p:extLst>
      <p:ext uri="{BB962C8B-B14F-4D97-AF65-F5344CB8AC3E}">
        <p14:creationId xmlns:p14="http://schemas.microsoft.com/office/powerpoint/2010/main" val="3752769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1309</TotalTime>
  <Words>1133</Words>
  <Application>Microsoft Office PowerPoint</Application>
  <PresentationFormat>Letter Paper (8.5x11 in)</PresentationFormat>
  <Paragraphs>133</Paragraphs>
  <Slides>25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Franklin Gothic Book</vt:lpstr>
      <vt:lpstr>Franklin Gothic Medium</vt:lpstr>
      <vt:lpstr>Franklin Gothic Medium (Headings)</vt:lpstr>
      <vt:lpstr>Georgia</vt:lpstr>
      <vt:lpstr>Open Sans</vt:lpstr>
      <vt:lpstr>Office Theme</vt:lpstr>
      <vt:lpstr>Custom Design</vt:lpstr>
      <vt:lpstr>2018-2019 Teacher–Student Connections (TSC)</vt:lpstr>
      <vt:lpstr>Login to EdTools</vt:lpstr>
      <vt:lpstr>Teacher-Student Connection</vt:lpstr>
      <vt:lpstr>Completing TSC</vt:lpstr>
      <vt:lpstr>Completing TSC</vt:lpstr>
      <vt:lpstr>Verify Your TLN</vt:lpstr>
      <vt:lpstr>Class Roster</vt:lpstr>
      <vt:lpstr>Class Rosters</vt:lpstr>
      <vt:lpstr>eIEP Status</vt:lpstr>
      <vt:lpstr>Class Period</vt:lpstr>
      <vt:lpstr>Editing</vt:lpstr>
      <vt:lpstr>Empty Rosters</vt:lpstr>
      <vt:lpstr>Finding Students</vt:lpstr>
      <vt:lpstr>Finish Rostering</vt:lpstr>
      <vt:lpstr>Linking Roster</vt:lpstr>
      <vt:lpstr>Linkage Roster</vt:lpstr>
      <vt:lpstr>Ineligible Roster</vt:lpstr>
      <vt:lpstr>Editing the Linkage Roster</vt:lpstr>
      <vt:lpstr>Editing the Linkage Roster</vt:lpstr>
      <vt:lpstr>PowerPoint Presentation</vt:lpstr>
      <vt:lpstr>Editing the Linkage Roster</vt:lpstr>
      <vt:lpstr>Finishing Linking</vt:lpstr>
      <vt:lpstr>You’re Done!</vt:lpstr>
      <vt:lpstr>Teacher Claiming Questions</vt:lpstr>
      <vt:lpstr>TSC Window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Karl Bittinger</cp:lastModifiedBy>
  <cp:revision>58</cp:revision>
  <cp:lastPrinted>2019-03-11T18:24:04Z</cp:lastPrinted>
  <dcterms:created xsi:type="dcterms:W3CDTF">2018-07-24T18:18:23Z</dcterms:created>
  <dcterms:modified xsi:type="dcterms:W3CDTF">2019-03-22T16:56:43Z</dcterms:modified>
</cp:coreProperties>
</file>