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8" r:id="rId3"/>
    <p:sldId id="266" r:id="rId4"/>
    <p:sldId id="262" r:id="rId5"/>
    <p:sldId id="264" r:id="rId6"/>
    <p:sldId id="267" r:id="rId7"/>
    <p:sldId id="268" r:id="rId8"/>
    <p:sldId id="263" r:id="rId9"/>
    <p:sldId id="269" r:id="rId10"/>
    <p:sldId id="270" r:id="rId11"/>
    <p:sldId id="271" r:id="rId12"/>
    <p:sldId id="272" r:id="rId13"/>
    <p:sldId id="273" r:id="rId14"/>
    <p:sldId id="275" r:id="rId15"/>
    <p:sldId id="276" r:id="rId16"/>
    <p:sldId id="277" r:id="rId17"/>
    <p:sldId id="278" r:id="rId18"/>
    <p:sldId id="274" r:id="rId19"/>
    <p:sldId id="257" r:id="rId20"/>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19"/>
    <p:restoredTop sz="94684"/>
  </p:normalViewPr>
  <p:slideViewPr>
    <p:cSldViewPr snapToGrid="0" snapToObjects="1">
      <p:cViewPr varScale="1">
        <p:scale>
          <a:sx n="71" d="100"/>
          <a:sy n="71"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4866" y="5001430"/>
            <a:ext cx="6710976" cy="784830"/>
          </a:xfrm>
          <a:solidFill>
            <a:schemeClr val="tx1">
              <a:alpha val="45000"/>
            </a:schemeClr>
          </a:solidFill>
        </p:spPr>
        <p:txBody>
          <a:bodyPr wrap="square" lIns="91440" anchor="ctr" anchorCtr="0">
            <a:normAutofit/>
          </a:bodyPr>
          <a:lstStyle>
            <a:lvl1pPr algn="l">
              <a:defRPr sz="3600" b="1" i="0" spc="100"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0854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7E4C-7248-8040-95C4-BBAD8ACE38F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F65A6B-C97C-9548-B7CB-6FC252EE6A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328C70-A84A-C44D-BC30-C696856194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2726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6F11-7F3C-A947-BF4C-B82C05A79D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B9933-14FE-DD44-BDD6-A321D317D5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36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7CD05-50B0-7048-88E0-4CFC8CF6B4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86A16-347D-4A48-96A9-20A9B06F293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98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F324-F5C4-564A-A8B2-74157F5A851F}"/>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C5B4861-5FC2-C049-985D-64012FEE3B3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969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B05E-B0A6-A64C-A9BA-942E485A7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9461D-DC30-C342-AD73-BADCA5D40B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5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795-89B2-6C49-B2B8-E585EFF103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09CD90-E303-5D45-87CB-BBD7C1AF876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9869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E98B-2645-8048-BC84-82B4AAF37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EFE06-CDBA-8944-BD24-7255671E434D}"/>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F85BC6-A51B-F444-AC8F-97F03DE461D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652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B273-3BE0-514F-8703-5DEF8530BB7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346339-8F18-4D47-BD91-024784E5229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C79615-612A-704D-B47F-80FCE2F44AB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7B39BF-15DD-A148-9760-DCC756BC767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8B826-000C-EA4B-B495-B223B8CB9ED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54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E7CA-A388-8044-A87F-2931763559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238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05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993E-5834-1549-9FC1-398F4E6ECE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E8E34-DEEB-344D-A3B5-9DBD716A03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EDCDE-FB13-EF42-BB45-90701418F3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54069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7FFBC62-D5BD-F345-9F8B-2F4DF41E200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580605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E0857-44D6-C64B-B8BC-C010780BFE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FCC7AA-B57F-7340-94FF-6C48B63A01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7760A83-986F-6B4E-B2B4-41B86EC79B6E}"/>
              </a:ext>
            </a:extLst>
          </p:cNvPr>
          <p:cNvPicPr>
            <a:picLocks noChangeAspect="1"/>
          </p:cNvPicPr>
          <p:nvPr userDrawn="1"/>
        </p:nvPicPr>
        <p:blipFill>
          <a:blip r:embed="rId13"/>
          <a:stretch>
            <a:fillRect/>
          </a:stretch>
        </p:blipFill>
        <p:spPr>
          <a:xfrm>
            <a:off x="0" y="267783"/>
            <a:ext cx="9144000" cy="6858000"/>
          </a:xfrm>
          <a:prstGeom prst="rect">
            <a:avLst/>
          </a:prstGeom>
        </p:spPr>
      </p:pic>
    </p:spTree>
    <p:extLst>
      <p:ext uri="{BB962C8B-B14F-4D97-AF65-F5344CB8AC3E}">
        <p14:creationId xmlns:p14="http://schemas.microsoft.com/office/powerpoint/2010/main" val="1743919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almart.org/how-we-give/grant-eligibility" TargetMode="External"/><Relationship Id="rId3" Type="http://schemas.openxmlformats.org/officeDocument/2006/relationships/hyperlink" Target="https://accountability.cmcss.net/grant-writing/alternate-funding-opportunities-and-sources/" TargetMode="External"/><Relationship Id="rId7" Type="http://schemas.openxmlformats.org/officeDocument/2006/relationships/hyperlink" Target="http://responsibility.lowes.com/community/lowes-toolbox-for-education/"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www.citysaver.com/" TargetMode="External"/><Relationship Id="rId5" Type="http://schemas.openxmlformats.org/officeDocument/2006/relationships/hyperlink" Target="https://school.fueluptoplay60.com/home.php" TargetMode="External"/><Relationship Id="rId4" Type="http://schemas.openxmlformats.org/officeDocument/2006/relationships/hyperlink" Target="http://www.boxtops4education.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grantsalert.com/"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www.grants4teachers.com/" TargetMode="External"/><Relationship Id="rId5" Type="http://schemas.openxmlformats.org/officeDocument/2006/relationships/hyperlink" Target="http://www.grantcraft.org/user/registration" TargetMode="External"/><Relationship Id="rId4" Type="http://schemas.openxmlformats.org/officeDocument/2006/relationships/hyperlink" Target="http://www.grantwriters.ne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city-data.com/city/Clarksville-Tennessee.html" TargetMode="External"/><Relationship Id="rId13" Type="http://schemas.openxmlformats.org/officeDocument/2006/relationships/hyperlink" Target="http://all4ed.org/take-action/mailing-list/" TargetMode="External"/><Relationship Id="rId3" Type="http://schemas.openxmlformats.org/officeDocument/2006/relationships/hyperlink" Target="http://tn.gov/education" TargetMode="External"/><Relationship Id="rId7" Type="http://schemas.openxmlformats.org/officeDocument/2006/relationships/hyperlink" Target="http://www.city-data.com/county/Montgomery_County-TN.html" TargetMode="External"/><Relationship Id="rId12" Type="http://schemas.openxmlformats.org/officeDocument/2006/relationships/hyperlink" Target="http://www.ascd.org/ProfileRegistration.aspx?signup=smartbrief"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www.tn.gov/thec/research/redirect-research/fact-book.html" TargetMode="External"/><Relationship Id="rId11" Type="http://schemas.openxmlformats.org/officeDocument/2006/relationships/hyperlink" Target="http://www.edweek.org/ew/index.html" TargetMode="External"/><Relationship Id="rId5" Type="http://schemas.openxmlformats.org/officeDocument/2006/relationships/hyperlink" Target="http://nces.ed.gov/" TargetMode="External"/><Relationship Id="rId10" Type="http://schemas.openxmlformats.org/officeDocument/2006/relationships/hyperlink" Target="https://opportunityindex.org/" TargetMode="External"/><Relationship Id="rId4" Type="http://schemas.openxmlformats.org/officeDocument/2006/relationships/hyperlink" Target="https://www.tn.gov/education/data/educator-survey.html" TargetMode="External"/><Relationship Id="rId9" Type="http://schemas.openxmlformats.org/officeDocument/2006/relationships/hyperlink" Target="http://quickfacts.census.gov/qfd/index.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3BA2-F918-C642-9EC8-418A94BFCC16}"/>
              </a:ext>
            </a:extLst>
          </p:cNvPr>
          <p:cNvSpPr>
            <a:spLocks noGrp="1"/>
          </p:cNvSpPr>
          <p:nvPr>
            <p:ph type="ctrTitle"/>
          </p:nvPr>
        </p:nvSpPr>
        <p:spPr/>
        <p:txBody>
          <a:bodyPr>
            <a:normAutofit/>
          </a:bodyPr>
          <a:lstStyle/>
          <a:p>
            <a:r>
              <a:rPr lang="en-US" dirty="0"/>
              <a:t>Grant Writing 101</a:t>
            </a:r>
          </a:p>
        </p:txBody>
      </p:sp>
    </p:spTree>
    <p:extLst>
      <p:ext uri="{BB962C8B-B14F-4D97-AF65-F5344CB8AC3E}">
        <p14:creationId xmlns:p14="http://schemas.microsoft.com/office/powerpoint/2010/main" val="3633934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572"/>
          </a:xfrm>
        </p:spPr>
        <p:txBody>
          <a:bodyPr>
            <a:normAutofit/>
          </a:bodyPr>
          <a:lstStyle/>
          <a:p>
            <a:r>
              <a:rPr lang="en-US" sz="3600" b="1"/>
              <a:t>Grant </a:t>
            </a:r>
            <a:r>
              <a:rPr lang="en-US" sz="3600" b="1" dirty="0"/>
              <a:t>Writing: Where Do You Start</a:t>
            </a:r>
          </a:p>
        </p:txBody>
      </p:sp>
      <p:sp>
        <p:nvSpPr>
          <p:cNvPr id="5" name="TextBox 4"/>
          <p:cNvSpPr txBox="1"/>
          <p:nvPr/>
        </p:nvSpPr>
        <p:spPr>
          <a:xfrm>
            <a:off x="599703" y="1269891"/>
            <a:ext cx="8278252" cy="1477328"/>
          </a:xfrm>
          <a:prstGeom prst="rect">
            <a:avLst/>
          </a:prstGeom>
          <a:noFill/>
        </p:spPr>
        <p:txBody>
          <a:bodyPr wrap="square" rtlCol="0">
            <a:spAutoFit/>
          </a:bodyPr>
          <a:lstStyle/>
          <a:p>
            <a:r>
              <a:rPr lang="en-US" b="1" dirty="0"/>
              <a:t>(7) Now, what funding agency will meet your needs? </a:t>
            </a:r>
            <a:endParaRPr lang="en-US" dirty="0"/>
          </a:p>
          <a:p>
            <a:r>
              <a:rPr lang="en-US" dirty="0"/>
              <a:t>a. Project ideas must be aligned with the funding organization’s mission, goals and strategies. </a:t>
            </a:r>
          </a:p>
          <a:p>
            <a:pPr lvl="1"/>
            <a:r>
              <a:rPr lang="en-US" dirty="0"/>
              <a:t>a. Read previously funded grants from an agency if not clear of their interests. </a:t>
            </a:r>
          </a:p>
          <a:p>
            <a:r>
              <a:rPr lang="en-US" dirty="0"/>
              <a:t>	</a:t>
            </a:r>
          </a:p>
        </p:txBody>
      </p:sp>
    </p:spTree>
    <p:extLst>
      <p:ext uri="{BB962C8B-B14F-4D97-AF65-F5344CB8AC3E}">
        <p14:creationId xmlns:p14="http://schemas.microsoft.com/office/powerpoint/2010/main" val="94529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572"/>
          </a:xfrm>
        </p:spPr>
        <p:txBody>
          <a:bodyPr>
            <a:normAutofit/>
          </a:bodyPr>
          <a:lstStyle/>
          <a:p>
            <a:r>
              <a:rPr lang="en-US" sz="3600" b="1" dirty="0"/>
              <a:t>Grant Writing: Why Not Funded</a:t>
            </a:r>
          </a:p>
        </p:txBody>
      </p:sp>
      <p:sp>
        <p:nvSpPr>
          <p:cNvPr id="5" name="TextBox 4"/>
          <p:cNvSpPr txBox="1"/>
          <p:nvPr/>
        </p:nvSpPr>
        <p:spPr>
          <a:xfrm>
            <a:off x="599703" y="1269891"/>
            <a:ext cx="8278252" cy="2031325"/>
          </a:xfrm>
          <a:prstGeom prst="rect">
            <a:avLst/>
          </a:prstGeom>
          <a:noFill/>
        </p:spPr>
        <p:txBody>
          <a:bodyPr wrap="square" rtlCol="0">
            <a:spAutoFit/>
          </a:bodyPr>
          <a:lstStyle/>
          <a:p>
            <a:r>
              <a:rPr lang="en-US" b="1" u="sng" dirty="0"/>
              <a:t>Reason grants are often not funded</a:t>
            </a:r>
            <a:endParaRPr lang="en-US" dirty="0"/>
          </a:p>
          <a:p>
            <a:r>
              <a:rPr lang="en-US" dirty="0"/>
              <a:t>(1) A poorly prepared application. Carefully follow the grant application instructions focusing on the requisite format and requirements. </a:t>
            </a:r>
          </a:p>
          <a:p>
            <a:r>
              <a:rPr lang="en-US" dirty="0"/>
              <a:t>(2) Request of funds fall outside the funding agency or foundations realm of interest. </a:t>
            </a:r>
          </a:p>
          <a:p>
            <a:r>
              <a:rPr lang="en-US" dirty="0"/>
              <a:t>(3) The grant applicant lacks integrity. </a:t>
            </a:r>
          </a:p>
          <a:p>
            <a:r>
              <a:rPr lang="en-US" dirty="0"/>
              <a:t>(4) The grant application does not reflect a clear, precise, and comprehensive analysis of the educational facility’s needs. Remember to avoid jargon, explain concepts. 	</a:t>
            </a:r>
          </a:p>
        </p:txBody>
      </p:sp>
    </p:spTree>
    <p:extLst>
      <p:ext uri="{BB962C8B-B14F-4D97-AF65-F5344CB8AC3E}">
        <p14:creationId xmlns:p14="http://schemas.microsoft.com/office/powerpoint/2010/main" val="278613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132"/>
          </a:xfrm>
        </p:spPr>
        <p:txBody>
          <a:bodyPr>
            <a:normAutofit fontScale="90000"/>
          </a:bodyPr>
          <a:lstStyle/>
          <a:p>
            <a:r>
              <a:rPr lang="en-US" sz="2800" b="1" dirty="0"/>
              <a:t>Writing Needs Statement</a:t>
            </a:r>
          </a:p>
        </p:txBody>
      </p:sp>
      <p:pic>
        <p:nvPicPr>
          <p:cNvPr id="3" name="Picture 2" descr="Screen Shot 2018-03-27 at 7.55.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719" y="925910"/>
            <a:ext cx="6255724" cy="4691277"/>
          </a:xfrm>
          <a:prstGeom prst="rect">
            <a:avLst/>
          </a:prstGeom>
        </p:spPr>
      </p:pic>
    </p:spTree>
    <p:extLst>
      <p:ext uri="{BB962C8B-B14F-4D97-AF65-F5344CB8AC3E}">
        <p14:creationId xmlns:p14="http://schemas.microsoft.com/office/powerpoint/2010/main" val="179513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132"/>
          </a:xfrm>
        </p:spPr>
        <p:txBody>
          <a:bodyPr>
            <a:normAutofit fontScale="90000"/>
          </a:bodyPr>
          <a:lstStyle/>
          <a:p>
            <a:r>
              <a:rPr lang="en-US" sz="2800" b="1" dirty="0"/>
              <a:t>Writing Needs Statement</a:t>
            </a:r>
          </a:p>
        </p:txBody>
      </p:sp>
      <p:sp>
        <p:nvSpPr>
          <p:cNvPr id="4" name="TextBox 3"/>
          <p:cNvSpPr txBox="1"/>
          <p:nvPr/>
        </p:nvSpPr>
        <p:spPr>
          <a:xfrm>
            <a:off x="693774" y="1128792"/>
            <a:ext cx="7713826" cy="3139321"/>
          </a:xfrm>
          <a:prstGeom prst="rect">
            <a:avLst/>
          </a:prstGeom>
          <a:noFill/>
        </p:spPr>
        <p:txBody>
          <a:bodyPr wrap="square" rtlCol="0">
            <a:spAutoFit/>
          </a:bodyPr>
          <a:lstStyle/>
          <a:p>
            <a:r>
              <a:rPr lang="en-US" b="1" dirty="0"/>
              <a:t>Define the Need</a:t>
            </a:r>
            <a:endParaRPr lang="en-US" dirty="0"/>
          </a:p>
          <a:p>
            <a:r>
              <a:rPr lang="en-US" dirty="0"/>
              <a:t>Begin by providing context for your need. Typically, this is accomplished with numbers—whether it is demographics or test scores or recent research statistics. These numbers may come from third-party sources, or you may have uncovered them by conducting your own needs assessment. Either way, those numbers must help you tell a compelling story. Weave the numbers into a narrative to engage your reader as you explain how and why you discovered the existence of this need. The narrative offers the opportunity to share not just the quantitative needs, but also the qualitative needs. Remember to address the human interest aspect of the need, as this tactic strengthens a reader’s stake in your application. </a:t>
            </a:r>
          </a:p>
          <a:p>
            <a:endParaRPr lang="en-US" dirty="0"/>
          </a:p>
        </p:txBody>
      </p:sp>
    </p:spTree>
    <p:extLst>
      <p:ext uri="{BB962C8B-B14F-4D97-AF65-F5344CB8AC3E}">
        <p14:creationId xmlns:p14="http://schemas.microsoft.com/office/powerpoint/2010/main" val="23174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132"/>
          </a:xfrm>
        </p:spPr>
        <p:txBody>
          <a:bodyPr>
            <a:normAutofit fontScale="90000"/>
          </a:bodyPr>
          <a:lstStyle/>
          <a:p>
            <a:r>
              <a:rPr lang="en-US" sz="2800" b="1" dirty="0"/>
              <a:t>Writing Needs Statement</a:t>
            </a:r>
          </a:p>
        </p:txBody>
      </p:sp>
      <p:sp>
        <p:nvSpPr>
          <p:cNvPr id="4" name="TextBox 3"/>
          <p:cNvSpPr txBox="1"/>
          <p:nvPr/>
        </p:nvSpPr>
        <p:spPr>
          <a:xfrm>
            <a:off x="693774" y="1128792"/>
            <a:ext cx="7713826" cy="4524316"/>
          </a:xfrm>
          <a:prstGeom prst="rect">
            <a:avLst/>
          </a:prstGeom>
          <a:noFill/>
        </p:spPr>
        <p:txBody>
          <a:bodyPr wrap="square" rtlCol="0">
            <a:spAutoFit/>
          </a:bodyPr>
          <a:lstStyle/>
          <a:p>
            <a:r>
              <a:rPr lang="en-US" b="1" dirty="0"/>
              <a:t>Offer Supporting Evidence </a:t>
            </a:r>
            <a:endParaRPr lang="en-US" dirty="0"/>
          </a:p>
          <a:p>
            <a:r>
              <a:rPr lang="en-US" dirty="0"/>
              <a:t>After sharing data that applies to your specific need, broaden your scope to include additional research or evidence to support your needs statement. This may include research on a larger scale such as a state or national report. Essentially, you want to envision the need from 30,000 feet rather than immediately above your school campus. This provides a regional or national context for your need.</a:t>
            </a:r>
          </a:p>
          <a:p>
            <a:endParaRPr lang="en-US" dirty="0"/>
          </a:p>
          <a:p>
            <a:r>
              <a:rPr lang="en-US" b="1" dirty="0"/>
              <a:t>Identify Root Causes of the Problem</a:t>
            </a:r>
            <a:endParaRPr lang="en-US" dirty="0"/>
          </a:p>
          <a:p>
            <a:r>
              <a:rPr lang="en-US" dirty="0"/>
              <a:t>Once you’ve made the case for your need, do your best to identify the root causes. How and why does this problem exist? If your need is improved kindergarten readiness, a root cause might be the lack of early childhood literacy programs in your area. Or, perhaps it is caused by a lack of preschool books at the local library. It’s likely that there are several contributing factors and it is acceptable to include all of them, provided that you can link them to your identified need—but do not grasp at straws. </a:t>
            </a:r>
          </a:p>
          <a:p>
            <a:endParaRPr lang="en-US" dirty="0"/>
          </a:p>
        </p:txBody>
      </p:sp>
    </p:spTree>
    <p:extLst>
      <p:ext uri="{BB962C8B-B14F-4D97-AF65-F5344CB8AC3E}">
        <p14:creationId xmlns:p14="http://schemas.microsoft.com/office/powerpoint/2010/main" val="75594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132"/>
          </a:xfrm>
        </p:spPr>
        <p:txBody>
          <a:bodyPr>
            <a:normAutofit fontScale="90000"/>
          </a:bodyPr>
          <a:lstStyle/>
          <a:p>
            <a:r>
              <a:rPr lang="en-US" sz="2800" b="1" dirty="0"/>
              <a:t>Writing Needs Statement</a:t>
            </a:r>
          </a:p>
        </p:txBody>
      </p:sp>
      <p:sp>
        <p:nvSpPr>
          <p:cNvPr id="4" name="TextBox 3"/>
          <p:cNvSpPr txBox="1"/>
          <p:nvPr/>
        </p:nvSpPr>
        <p:spPr>
          <a:xfrm>
            <a:off x="693774" y="1128792"/>
            <a:ext cx="7713826" cy="2862323"/>
          </a:xfrm>
          <a:prstGeom prst="rect">
            <a:avLst/>
          </a:prstGeom>
          <a:noFill/>
        </p:spPr>
        <p:txBody>
          <a:bodyPr wrap="square" rtlCol="0">
            <a:spAutoFit/>
          </a:bodyPr>
          <a:lstStyle/>
          <a:p>
            <a:r>
              <a:rPr lang="en-US" b="1" dirty="0"/>
              <a:t>Align to Your Goals</a:t>
            </a:r>
            <a:endParaRPr lang="en-US" dirty="0"/>
          </a:p>
          <a:p>
            <a:r>
              <a:rPr lang="en-US" dirty="0"/>
              <a:t>By now, your reader should have a strong understanding of the need and how it came to be. Your next step is to explain how solving this problem aligns to the goals of your school, district, or organization. Let’s go back to the kindergarten readiness example. You want to solve this problem so that your kindergarten students come into school primed and ready to begin their K-12 education adventure. You are qualified to solve this problem because you understand the base of knowledge expected for an incoming kindergarten student, and you have an awareness of the successful strategies necessary to accomplish this goal. </a:t>
            </a:r>
          </a:p>
          <a:p>
            <a:endParaRPr lang="en-US" dirty="0"/>
          </a:p>
        </p:txBody>
      </p:sp>
    </p:spTree>
    <p:extLst>
      <p:ext uri="{BB962C8B-B14F-4D97-AF65-F5344CB8AC3E}">
        <p14:creationId xmlns:p14="http://schemas.microsoft.com/office/powerpoint/2010/main" val="423685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132"/>
          </a:xfrm>
        </p:spPr>
        <p:txBody>
          <a:bodyPr>
            <a:normAutofit fontScale="90000"/>
          </a:bodyPr>
          <a:lstStyle/>
          <a:p>
            <a:r>
              <a:rPr lang="en-US" sz="2800" b="1" dirty="0"/>
              <a:t>Writing Needs Statement</a:t>
            </a:r>
          </a:p>
        </p:txBody>
      </p:sp>
      <p:sp>
        <p:nvSpPr>
          <p:cNvPr id="4" name="TextBox 3"/>
          <p:cNvSpPr txBox="1"/>
          <p:nvPr/>
        </p:nvSpPr>
        <p:spPr>
          <a:xfrm>
            <a:off x="693774" y="1128792"/>
            <a:ext cx="7713826" cy="2585323"/>
          </a:xfrm>
          <a:prstGeom prst="rect">
            <a:avLst/>
          </a:prstGeom>
          <a:noFill/>
        </p:spPr>
        <p:txBody>
          <a:bodyPr wrap="square" rtlCol="0">
            <a:spAutoFit/>
          </a:bodyPr>
          <a:lstStyle/>
          <a:p>
            <a:r>
              <a:rPr lang="en-US" b="1" dirty="0"/>
              <a:t>Share your Vision</a:t>
            </a:r>
            <a:endParaRPr lang="en-US" dirty="0"/>
          </a:p>
          <a:p>
            <a:r>
              <a:rPr lang="en-US" dirty="0"/>
              <a:t>Every needs statement must conclude with a peek into the future: the vision. Tell your reader what the landscape will look like once you’ve carried out your project. Be as specific and realistic as possible. If you are requesting $5,000, do not claim that you will entirely obliterate childhood illiteracy in your city; ensure that your vision is in line with the scope and potential of the requested grant. Nobody wants to squash a requester who dreams big, but most funders want to work with people who are realistic about their ability to make an impact.</a:t>
            </a:r>
          </a:p>
          <a:p>
            <a:endParaRPr lang="en-US" dirty="0"/>
          </a:p>
        </p:txBody>
      </p:sp>
    </p:spTree>
    <p:extLst>
      <p:ext uri="{BB962C8B-B14F-4D97-AF65-F5344CB8AC3E}">
        <p14:creationId xmlns:p14="http://schemas.microsoft.com/office/powerpoint/2010/main" val="168660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176164"/>
            <a:ext cx="8229600" cy="466132"/>
          </a:xfrm>
        </p:spPr>
        <p:txBody>
          <a:bodyPr>
            <a:normAutofit fontScale="90000"/>
          </a:bodyPr>
          <a:lstStyle/>
          <a:p>
            <a:r>
              <a:rPr lang="en-US" sz="2800" b="1" dirty="0"/>
              <a:t>Alternative Funding Ideas</a:t>
            </a:r>
          </a:p>
        </p:txBody>
      </p:sp>
      <p:sp>
        <p:nvSpPr>
          <p:cNvPr id="5" name="TextBox 4"/>
          <p:cNvSpPr txBox="1"/>
          <p:nvPr/>
        </p:nvSpPr>
        <p:spPr>
          <a:xfrm>
            <a:off x="218049" y="740770"/>
            <a:ext cx="8707901" cy="5016758"/>
          </a:xfrm>
          <a:prstGeom prst="rect">
            <a:avLst/>
          </a:prstGeom>
          <a:noFill/>
        </p:spPr>
        <p:txBody>
          <a:bodyPr wrap="square" rtlCol="0">
            <a:spAutoFit/>
          </a:bodyPr>
          <a:lstStyle/>
          <a:p>
            <a:endParaRPr lang="en-US" sz="1600" dirty="0"/>
          </a:p>
          <a:p>
            <a:r>
              <a:rPr lang="en-US" sz="1600" dirty="0">
                <a:latin typeface="Arial" panose="020B0604020202020204" pitchFamily="34" charset="0"/>
                <a:cs typeface="Arial" panose="020B0604020202020204" pitchFamily="34" charset="0"/>
              </a:rPr>
              <a:t>CMCSS Resource</a:t>
            </a:r>
          </a:p>
          <a:p>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3"/>
              </a:rPr>
              <a:t>https://accountability.cmcss.net/grant-writing/alternate-funding-opportunities-and-sources/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Boxtops</a:t>
            </a:r>
            <a:r>
              <a:rPr lang="en-US" sz="1600" dirty="0">
                <a:latin typeface="Arial" panose="020B0604020202020204" pitchFamily="34" charset="0"/>
                <a:cs typeface="Arial" panose="020B0604020202020204" pitchFamily="34" charset="0"/>
              </a:rPr>
              <a:t> for Education</a:t>
            </a:r>
          </a:p>
          <a:p>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4"/>
              </a:rPr>
              <a:t>http://www.boxtops4education.com/</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Fuel Up to 60</a:t>
            </a:r>
          </a:p>
          <a:p>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5"/>
              </a:rPr>
              <a:t>https://school.fueluptoplay60.com/home.php</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City Savers</a:t>
            </a:r>
          </a:p>
          <a:p>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6"/>
              </a:rPr>
              <a:t>https://www.citysaver.com/</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Community Opportunities</a:t>
            </a:r>
          </a:p>
          <a:p>
            <a:r>
              <a:rPr lang="en-US" sz="1600" dirty="0">
                <a:latin typeface="Arial" panose="020B0604020202020204" pitchFamily="34" charset="0"/>
                <a:cs typeface="Arial" panose="020B0604020202020204" pitchFamily="34" charset="0"/>
              </a:rPr>
              <a:t>	Lowes</a:t>
            </a:r>
          </a:p>
          <a:p>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7"/>
              </a:rPr>
              <a:t>http://responsibility.lowes.com/community/lowes-toolbox-for-education/</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WalMart</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8"/>
              </a:rPr>
              <a:t>https://walmart.org/how-we-give/grant-eligibility</a:t>
            </a:r>
            <a:r>
              <a:rPr lang="en-US" sz="1600"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401522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789" y="815506"/>
            <a:ext cx="8229600" cy="1143000"/>
          </a:xfrm>
        </p:spPr>
        <p:txBody>
          <a:bodyPr>
            <a:normAutofit/>
          </a:bodyPr>
          <a:lstStyle/>
          <a:p>
            <a:pPr algn="l"/>
            <a:r>
              <a:rPr lang="en-US" b="1" dirty="0"/>
              <a:t> </a:t>
            </a:r>
          </a:p>
        </p:txBody>
      </p:sp>
      <p:sp>
        <p:nvSpPr>
          <p:cNvPr id="3"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Grant Writing 101</a:t>
            </a:r>
          </a:p>
        </p:txBody>
      </p:sp>
    </p:spTree>
    <p:extLst>
      <p:ext uri="{BB962C8B-B14F-4D97-AF65-F5344CB8AC3E}">
        <p14:creationId xmlns:p14="http://schemas.microsoft.com/office/powerpoint/2010/main" val="40913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572"/>
          </a:xfrm>
        </p:spPr>
        <p:txBody>
          <a:bodyPr>
            <a:normAutofit/>
          </a:bodyPr>
          <a:lstStyle/>
          <a:p>
            <a:r>
              <a:rPr lang="en-US" sz="3600" b="1" dirty="0"/>
              <a:t>Agenda</a:t>
            </a:r>
          </a:p>
        </p:txBody>
      </p:sp>
      <p:sp>
        <p:nvSpPr>
          <p:cNvPr id="3" name="TextBox 2"/>
          <p:cNvSpPr txBox="1"/>
          <p:nvPr/>
        </p:nvSpPr>
        <p:spPr>
          <a:xfrm>
            <a:off x="305732" y="1493298"/>
            <a:ext cx="7960762" cy="2862322"/>
          </a:xfrm>
          <a:prstGeom prst="rect">
            <a:avLst/>
          </a:prstGeom>
          <a:noFill/>
        </p:spPr>
        <p:txBody>
          <a:bodyPr wrap="square" rtlCol="0">
            <a:spAutoFit/>
          </a:bodyPr>
          <a:lstStyle/>
          <a:p>
            <a:r>
              <a:rPr lang="en-US" sz="2000" dirty="0"/>
              <a:t>Individuals upon completion of the training will be able to</a:t>
            </a:r>
          </a:p>
          <a:p>
            <a:pPr marL="457200" indent="-457200">
              <a:buAutoNum type="arabicParenBoth"/>
            </a:pPr>
            <a:r>
              <a:rPr lang="en-US" sz="2000" dirty="0"/>
              <a:t>read and analyze professional sample funded grant proposals;</a:t>
            </a:r>
          </a:p>
          <a:p>
            <a:r>
              <a:rPr lang="en-US" sz="2000" dirty="0"/>
              <a:t>(2) search and access RFPs (Request for Proposals) from various federal, state, and private sources;</a:t>
            </a:r>
          </a:p>
          <a:p>
            <a:r>
              <a:rPr lang="en-US" sz="2000" dirty="0"/>
              <a:t>(3) develop budgets and timelines appropriate for specific grant proposals;</a:t>
            </a:r>
          </a:p>
          <a:p>
            <a:r>
              <a:rPr lang="en-US" sz="2000" dirty="0"/>
              <a:t>(4) understand the process for submitting grant proposals to various types of funding sources;</a:t>
            </a:r>
          </a:p>
          <a:p>
            <a:r>
              <a:rPr lang="en-US" sz="2000" dirty="0"/>
              <a:t>(5) create and plan programs for varying types of grant competitions;</a:t>
            </a:r>
          </a:p>
          <a:p>
            <a:r>
              <a:rPr lang="en-US" sz="2000" dirty="0"/>
              <a:t>(6) discuss the process involved in grant proposal writing and reviewing.</a:t>
            </a:r>
          </a:p>
        </p:txBody>
      </p:sp>
    </p:spTree>
    <p:extLst>
      <p:ext uri="{BB962C8B-B14F-4D97-AF65-F5344CB8AC3E}">
        <p14:creationId xmlns:p14="http://schemas.microsoft.com/office/powerpoint/2010/main" val="106184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681"/>
          </a:xfrm>
        </p:spPr>
        <p:txBody>
          <a:bodyPr>
            <a:normAutofit fontScale="90000"/>
          </a:bodyPr>
          <a:lstStyle/>
          <a:p>
            <a:r>
              <a:rPr lang="en-US" sz="3600" b="1" dirty="0"/>
              <a:t>Grant Funding</a:t>
            </a:r>
          </a:p>
        </p:txBody>
      </p:sp>
      <p:sp>
        <p:nvSpPr>
          <p:cNvPr id="3" name="TextBox 2"/>
          <p:cNvSpPr txBox="1"/>
          <p:nvPr/>
        </p:nvSpPr>
        <p:spPr>
          <a:xfrm>
            <a:off x="305732" y="823077"/>
            <a:ext cx="7960762" cy="5262980"/>
          </a:xfrm>
          <a:prstGeom prst="rect">
            <a:avLst/>
          </a:prstGeom>
          <a:noFill/>
        </p:spPr>
        <p:txBody>
          <a:bodyPr wrap="square" rtlCol="0">
            <a:spAutoFit/>
          </a:bodyPr>
          <a:lstStyle/>
          <a:p>
            <a:r>
              <a:rPr lang="en-US" sz="1600" dirty="0">
                <a:latin typeface="Arial"/>
                <a:cs typeface="Arial"/>
              </a:rPr>
              <a:t> Funding 2000-04					Funding 2018 -19</a:t>
            </a:r>
          </a:p>
          <a:p>
            <a:r>
              <a:rPr lang="en-US" sz="1600" dirty="0">
                <a:latin typeface="Arial"/>
                <a:cs typeface="Arial"/>
              </a:rPr>
              <a:t>	3 Million (average)					15 Million</a:t>
            </a:r>
          </a:p>
          <a:p>
            <a:endParaRPr lang="en-US" sz="1600" dirty="0">
              <a:latin typeface="Arial"/>
              <a:cs typeface="Arial"/>
            </a:endParaRPr>
          </a:p>
          <a:p>
            <a:r>
              <a:rPr lang="en-US" sz="1600" dirty="0">
                <a:latin typeface="Arial"/>
                <a:cs typeface="Arial"/>
              </a:rPr>
              <a:t>Funding 2005-13</a:t>
            </a:r>
          </a:p>
          <a:p>
            <a:r>
              <a:rPr lang="en-US" sz="1600" dirty="0">
                <a:latin typeface="Arial"/>
                <a:cs typeface="Arial"/>
              </a:rPr>
              <a:t>	6 Million (average)</a:t>
            </a:r>
          </a:p>
          <a:p>
            <a:endParaRPr lang="en-US" sz="1600" dirty="0">
              <a:latin typeface="Arial"/>
              <a:cs typeface="Arial"/>
            </a:endParaRPr>
          </a:p>
          <a:p>
            <a:r>
              <a:rPr lang="en-US" sz="1600" dirty="0">
                <a:latin typeface="Arial"/>
                <a:cs typeface="Arial"/>
              </a:rPr>
              <a:t>Funding 2013-14</a:t>
            </a:r>
          </a:p>
          <a:p>
            <a:r>
              <a:rPr lang="en-US" sz="1600" dirty="0">
                <a:latin typeface="Arial"/>
                <a:cs typeface="Arial"/>
              </a:rPr>
              <a:t>	16 Million</a:t>
            </a:r>
          </a:p>
          <a:p>
            <a:endParaRPr lang="en-US" sz="1600" dirty="0">
              <a:latin typeface="Arial"/>
              <a:cs typeface="Arial"/>
            </a:endParaRPr>
          </a:p>
          <a:p>
            <a:r>
              <a:rPr lang="en-US" sz="1600" dirty="0">
                <a:latin typeface="Arial"/>
                <a:cs typeface="Arial"/>
              </a:rPr>
              <a:t>Funding 2014-15</a:t>
            </a:r>
          </a:p>
          <a:p>
            <a:r>
              <a:rPr lang="en-US" sz="1600" dirty="0">
                <a:latin typeface="Arial"/>
                <a:cs typeface="Arial"/>
              </a:rPr>
              <a:t>	14 Million</a:t>
            </a:r>
          </a:p>
          <a:p>
            <a:endParaRPr lang="en-US" sz="1600" dirty="0">
              <a:latin typeface="Arial"/>
              <a:cs typeface="Arial"/>
            </a:endParaRPr>
          </a:p>
          <a:p>
            <a:r>
              <a:rPr lang="en-US" sz="1600" dirty="0">
                <a:latin typeface="Arial"/>
                <a:cs typeface="Arial"/>
              </a:rPr>
              <a:t>Funding 2015-16</a:t>
            </a:r>
          </a:p>
          <a:p>
            <a:r>
              <a:rPr lang="en-US" sz="1600" dirty="0">
                <a:latin typeface="Arial"/>
                <a:cs typeface="Arial"/>
              </a:rPr>
              <a:t>	15 Million</a:t>
            </a:r>
          </a:p>
          <a:p>
            <a:endParaRPr lang="en-US" sz="1600" dirty="0">
              <a:latin typeface="Arial"/>
              <a:cs typeface="Arial"/>
            </a:endParaRPr>
          </a:p>
          <a:p>
            <a:r>
              <a:rPr lang="en-US" sz="1600" dirty="0">
                <a:latin typeface="Arial"/>
                <a:cs typeface="Arial"/>
              </a:rPr>
              <a:t>Funding 2016-17</a:t>
            </a:r>
          </a:p>
          <a:p>
            <a:r>
              <a:rPr lang="en-US" sz="1600" dirty="0">
                <a:latin typeface="Arial"/>
                <a:cs typeface="Arial"/>
              </a:rPr>
              <a:t>    	14.9 Million</a:t>
            </a:r>
          </a:p>
          <a:p>
            <a:endParaRPr lang="en-US" sz="1600" dirty="0">
              <a:latin typeface="Arial"/>
              <a:cs typeface="Arial"/>
            </a:endParaRPr>
          </a:p>
          <a:p>
            <a:r>
              <a:rPr lang="en-US" sz="1600" dirty="0">
                <a:latin typeface="Arial"/>
                <a:cs typeface="Arial"/>
              </a:rPr>
              <a:t>Funding 2017-18</a:t>
            </a:r>
          </a:p>
          <a:p>
            <a:r>
              <a:rPr lang="en-US" sz="1600" dirty="0">
                <a:latin typeface="Arial"/>
                <a:cs typeface="Arial"/>
              </a:rPr>
              <a:t>	15 Million</a:t>
            </a:r>
          </a:p>
          <a:p>
            <a:endParaRPr lang="en-US" sz="1600" dirty="0">
              <a:latin typeface="Arial"/>
              <a:cs typeface="Arial"/>
            </a:endParaRPr>
          </a:p>
        </p:txBody>
      </p:sp>
    </p:spTree>
    <p:extLst>
      <p:ext uri="{BB962C8B-B14F-4D97-AF65-F5344CB8AC3E}">
        <p14:creationId xmlns:p14="http://schemas.microsoft.com/office/powerpoint/2010/main" val="382098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572"/>
          </a:xfrm>
        </p:spPr>
        <p:txBody>
          <a:bodyPr>
            <a:normAutofit/>
          </a:bodyPr>
          <a:lstStyle/>
          <a:p>
            <a:r>
              <a:rPr lang="en-US" sz="3600" b="1" dirty="0"/>
              <a:t>District Policy</a:t>
            </a:r>
          </a:p>
        </p:txBody>
      </p:sp>
      <p:sp>
        <p:nvSpPr>
          <p:cNvPr id="3" name="TextBox 2"/>
          <p:cNvSpPr txBox="1"/>
          <p:nvPr/>
        </p:nvSpPr>
        <p:spPr>
          <a:xfrm>
            <a:off x="420306" y="1822530"/>
            <a:ext cx="8266494" cy="2308324"/>
          </a:xfrm>
          <a:prstGeom prst="rect">
            <a:avLst/>
          </a:prstGeom>
          <a:noFill/>
        </p:spPr>
        <p:txBody>
          <a:bodyPr wrap="square" rtlCol="0">
            <a:spAutoFit/>
          </a:bodyPr>
          <a:lstStyle/>
          <a:p>
            <a:r>
              <a:rPr lang="en-US" dirty="0"/>
              <a:t>Grants Administrative Policy: GRT-A001</a:t>
            </a:r>
          </a:p>
          <a:p>
            <a:endParaRPr lang="en-US" dirty="0"/>
          </a:p>
          <a:p>
            <a:r>
              <a:rPr lang="en-US" dirty="0"/>
              <a:t>Grant opportunities Procedure: GRT-P002</a:t>
            </a:r>
          </a:p>
          <a:p>
            <a:endParaRPr lang="en-US" dirty="0"/>
          </a:p>
          <a:p>
            <a:r>
              <a:rPr lang="en-US" dirty="0"/>
              <a:t>Grant Proposal and Application Procedure: GRT-P003</a:t>
            </a:r>
          </a:p>
          <a:p>
            <a:endParaRPr lang="en-US" dirty="0"/>
          </a:p>
          <a:p>
            <a:r>
              <a:rPr lang="en-US" dirty="0"/>
              <a:t>Grant Post-Award Procedures: GRT-P004</a:t>
            </a:r>
          </a:p>
          <a:p>
            <a:endParaRPr lang="en-US" dirty="0"/>
          </a:p>
        </p:txBody>
      </p:sp>
    </p:spTree>
    <p:extLst>
      <p:ext uri="{BB962C8B-B14F-4D97-AF65-F5344CB8AC3E}">
        <p14:creationId xmlns:p14="http://schemas.microsoft.com/office/powerpoint/2010/main" val="370930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572"/>
          </a:xfrm>
        </p:spPr>
        <p:txBody>
          <a:bodyPr>
            <a:normAutofit/>
          </a:bodyPr>
          <a:lstStyle/>
          <a:p>
            <a:r>
              <a:rPr lang="en-US" sz="3600" b="1" dirty="0"/>
              <a:t>Useful Grant Websites</a:t>
            </a:r>
          </a:p>
        </p:txBody>
      </p:sp>
      <p:sp>
        <p:nvSpPr>
          <p:cNvPr id="3" name="TextBox 2"/>
          <p:cNvSpPr txBox="1"/>
          <p:nvPr/>
        </p:nvSpPr>
        <p:spPr>
          <a:xfrm>
            <a:off x="420306" y="1046486"/>
            <a:ext cx="8266494" cy="4031873"/>
          </a:xfrm>
          <a:prstGeom prst="rect">
            <a:avLst/>
          </a:prstGeom>
          <a:noFill/>
        </p:spPr>
        <p:txBody>
          <a:bodyPr wrap="square" rtlCol="0">
            <a:spAutoFit/>
          </a:bodyPr>
          <a:lstStyle/>
          <a:p>
            <a:r>
              <a:rPr lang="en-US" sz="1600" dirty="0"/>
              <a:t>Identifying Grants</a:t>
            </a:r>
          </a:p>
          <a:p>
            <a:endParaRPr lang="en-US" sz="1600" dirty="0"/>
          </a:p>
          <a:p>
            <a:r>
              <a:rPr lang="en-US" sz="1600" dirty="0"/>
              <a:t>	Grants Alert</a:t>
            </a:r>
          </a:p>
          <a:p>
            <a:r>
              <a:rPr lang="en-US" sz="1600" dirty="0"/>
              <a:t>	</a:t>
            </a:r>
            <a:r>
              <a:rPr lang="en-US" sz="1600" dirty="0">
                <a:hlinkClick r:id="rId3"/>
              </a:rPr>
              <a:t>http://www.grantsalert.com/</a:t>
            </a:r>
            <a:endParaRPr lang="en-US" sz="1600" dirty="0"/>
          </a:p>
          <a:p>
            <a:endParaRPr lang="en-US" sz="1600" dirty="0"/>
          </a:p>
          <a:p>
            <a:r>
              <a:rPr lang="en-US" sz="1600" dirty="0"/>
              <a:t>	Grant Siren List Serve</a:t>
            </a:r>
          </a:p>
          <a:p>
            <a:r>
              <a:rPr lang="en-US" sz="1600" dirty="0"/>
              <a:t>	</a:t>
            </a:r>
            <a:r>
              <a:rPr lang="en-US" sz="1600" dirty="0">
                <a:hlinkClick r:id="rId4"/>
              </a:rPr>
              <a:t>http://www.grantwriters.net/</a:t>
            </a:r>
            <a:endParaRPr lang="en-US" sz="1600" dirty="0"/>
          </a:p>
          <a:p>
            <a:endParaRPr lang="en-US" sz="1600" dirty="0"/>
          </a:p>
          <a:p>
            <a:r>
              <a:rPr lang="en-US" sz="1600" dirty="0"/>
              <a:t>	Grant Craft</a:t>
            </a:r>
          </a:p>
          <a:p>
            <a:r>
              <a:rPr lang="en-US" sz="1600" dirty="0"/>
              <a:t>	</a:t>
            </a:r>
            <a:r>
              <a:rPr lang="en-US" sz="1600" dirty="0">
                <a:hlinkClick r:id="rId5"/>
              </a:rPr>
              <a:t>http://www.grantcraft.org</a:t>
            </a:r>
            <a:r>
              <a:rPr lang="en-US" sz="1600" dirty="0"/>
              <a:t>	</a:t>
            </a:r>
          </a:p>
          <a:p>
            <a:endParaRPr lang="en-US" sz="1600" dirty="0"/>
          </a:p>
          <a:p>
            <a:r>
              <a:rPr lang="en-US" sz="1600" dirty="0"/>
              <a:t>	Grants for Teachers</a:t>
            </a:r>
          </a:p>
          <a:p>
            <a:r>
              <a:rPr lang="en-US" sz="1600" dirty="0"/>
              <a:t>	</a:t>
            </a:r>
            <a:r>
              <a:rPr lang="en-US" sz="1600" dirty="0">
                <a:hlinkClick r:id="rId6"/>
              </a:rPr>
              <a:t>http://www.grants4teachers.com/</a:t>
            </a:r>
            <a:r>
              <a:rPr lang="en-US" sz="1600" dirty="0"/>
              <a:t>	</a:t>
            </a:r>
          </a:p>
          <a:p>
            <a:endParaRPr lang="en-US" sz="1600" dirty="0"/>
          </a:p>
          <a:p>
            <a:r>
              <a:rPr lang="en-US" sz="1600" dirty="0"/>
              <a:t>	</a:t>
            </a:r>
          </a:p>
          <a:p>
            <a:endParaRPr lang="en-US" sz="1600" dirty="0"/>
          </a:p>
        </p:txBody>
      </p:sp>
    </p:spTree>
    <p:extLst>
      <p:ext uri="{BB962C8B-B14F-4D97-AF65-F5344CB8AC3E}">
        <p14:creationId xmlns:p14="http://schemas.microsoft.com/office/powerpoint/2010/main" val="199178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572"/>
          </a:xfrm>
        </p:spPr>
        <p:txBody>
          <a:bodyPr>
            <a:normAutofit/>
          </a:bodyPr>
          <a:lstStyle/>
          <a:p>
            <a:r>
              <a:rPr lang="en-US" sz="3600" b="1" dirty="0"/>
              <a:t>Useful Grant Websites</a:t>
            </a:r>
          </a:p>
        </p:txBody>
      </p:sp>
      <p:sp>
        <p:nvSpPr>
          <p:cNvPr id="3" name="TextBox 2"/>
          <p:cNvSpPr txBox="1"/>
          <p:nvPr/>
        </p:nvSpPr>
        <p:spPr>
          <a:xfrm>
            <a:off x="233083" y="1046486"/>
            <a:ext cx="8749552" cy="4770537"/>
          </a:xfrm>
          <a:prstGeom prst="rect">
            <a:avLst/>
          </a:prstGeom>
          <a:noFill/>
        </p:spPr>
        <p:txBody>
          <a:bodyPr wrap="square" rtlCol="0">
            <a:spAutoFit/>
          </a:bodyPr>
          <a:lstStyle/>
          <a:p>
            <a:r>
              <a:rPr lang="en-US" sz="1600" dirty="0"/>
              <a:t>Gathering Data</a:t>
            </a:r>
          </a:p>
          <a:p>
            <a:r>
              <a:rPr lang="en-US" sz="1600" dirty="0"/>
              <a:t>	</a:t>
            </a:r>
          </a:p>
          <a:p>
            <a:r>
              <a:rPr lang="en-US" sz="1600" dirty="0"/>
              <a:t>	Educational Data</a:t>
            </a:r>
          </a:p>
          <a:p>
            <a:r>
              <a:rPr lang="en-US" sz="1600" dirty="0"/>
              <a:t>	</a:t>
            </a:r>
            <a:r>
              <a:rPr lang="en-US" sz="1600" dirty="0">
                <a:hlinkClick r:id="rId3"/>
              </a:rPr>
              <a:t>http://tn.gov/education</a:t>
            </a:r>
            <a:endParaRPr lang="en-US" sz="1600" dirty="0"/>
          </a:p>
          <a:p>
            <a:r>
              <a:rPr lang="en-US" sz="1600" dirty="0"/>
              <a:t>	</a:t>
            </a:r>
            <a:r>
              <a:rPr lang="en-US" sz="1600" dirty="0">
                <a:hlinkClick r:id="rId4"/>
              </a:rPr>
              <a:t>https://www.tn.gov/education/data/educator-survey.html</a:t>
            </a:r>
            <a:endParaRPr lang="en-US" sz="1600" dirty="0"/>
          </a:p>
          <a:p>
            <a:r>
              <a:rPr lang="en-US" sz="1600" dirty="0"/>
              <a:t>	</a:t>
            </a:r>
            <a:r>
              <a:rPr lang="en-US" sz="1600" dirty="0">
                <a:hlinkClick r:id="rId5"/>
              </a:rPr>
              <a:t>http://nces.ed.gov/</a:t>
            </a:r>
            <a:endParaRPr lang="en-US" sz="1600" dirty="0"/>
          </a:p>
          <a:p>
            <a:r>
              <a:rPr lang="en-US" sz="1600" dirty="0"/>
              <a:t>	</a:t>
            </a:r>
            <a:r>
              <a:rPr lang="en-US" sz="1600" dirty="0">
                <a:hlinkClick r:id="rId6"/>
              </a:rPr>
              <a:t>https://www.tn.gov/thec/research/redirect-research/fact-book.html</a:t>
            </a:r>
            <a:r>
              <a:rPr lang="en-US" sz="1600" dirty="0"/>
              <a:t>	</a:t>
            </a:r>
          </a:p>
          <a:p>
            <a:r>
              <a:rPr lang="en-US" sz="1600" dirty="0"/>
              <a:t>	</a:t>
            </a:r>
          </a:p>
          <a:p>
            <a:r>
              <a:rPr lang="en-US" sz="1600" dirty="0"/>
              <a:t>	Community Data</a:t>
            </a:r>
          </a:p>
          <a:p>
            <a:r>
              <a:rPr lang="en-US" sz="1600" dirty="0"/>
              <a:t>	</a:t>
            </a:r>
            <a:r>
              <a:rPr lang="en-US" sz="1600" dirty="0">
                <a:hlinkClick r:id="rId7"/>
              </a:rPr>
              <a:t>http://www.city-data.com/county/Montgomery_County-TN.html</a:t>
            </a:r>
            <a:endParaRPr lang="en-US" sz="1600" dirty="0"/>
          </a:p>
          <a:p>
            <a:r>
              <a:rPr lang="en-US" sz="1600" dirty="0"/>
              <a:t>	</a:t>
            </a:r>
            <a:r>
              <a:rPr lang="en-US" sz="1600" dirty="0">
                <a:hlinkClick r:id="rId8"/>
              </a:rPr>
              <a:t>http://www.city-data.com/city/Clarksville-Tennessee.html</a:t>
            </a:r>
            <a:endParaRPr lang="en-US" sz="1600" dirty="0"/>
          </a:p>
          <a:p>
            <a:r>
              <a:rPr lang="en-US" sz="1600" dirty="0"/>
              <a:t>	</a:t>
            </a:r>
            <a:r>
              <a:rPr lang="en-US" sz="1600" dirty="0">
                <a:hlinkClick r:id="rId9"/>
              </a:rPr>
              <a:t>http://quickfacts.census.gov/qfd/index.html</a:t>
            </a:r>
            <a:endParaRPr lang="en-US" sz="1600" dirty="0"/>
          </a:p>
          <a:p>
            <a:r>
              <a:rPr lang="en-US" sz="1600" dirty="0"/>
              <a:t>	</a:t>
            </a:r>
            <a:r>
              <a:rPr lang="en-US" sz="1600" dirty="0">
                <a:hlinkClick r:id="rId10"/>
              </a:rPr>
              <a:t>https://opportunityindex.org/</a:t>
            </a:r>
            <a:r>
              <a:rPr lang="en-US" sz="1600" dirty="0"/>
              <a:t>	</a:t>
            </a:r>
          </a:p>
          <a:p>
            <a:endParaRPr lang="en-US" sz="1600" dirty="0"/>
          </a:p>
          <a:p>
            <a:r>
              <a:rPr lang="en-US" sz="1600" dirty="0"/>
              <a:t>	Educational Trends</a:t>
            </a:r>
          </a:p>
          <a:p>
            <a:r>
              <a:rPr lang="en-US" sz="1600" dirty="0"/>
              <a:t>	</a:t>
            </a:r>
            <a:r>
              <a:rPr lang="en-US" sz="1600" dirty="0">
                <a:hlinkClick r:id="rId11"/>
              </a:rPr>
              <a:t>http://www.edweek.org/ew/index.html</a:t>
            </a:r>
            <a:endParaRPr lang="en-US" sz="1600" dirty="0"/>
          </a:p>
          <a:p>
            <a:r>
              <a:rPr lang="en-US" sz="1600" dirty="0"/>
              <a:t>	</a:t>
            </a:r>
            <a:r>
              <a:rPr lang="en-US" sz="1600" dirty="0">
                <a:hlinkClick r:id="rId12"/>
              </a:rPr>
              <a:t>http://www.ascd.org/ProfileRegistration.aspx?signup=smartbrief</a:t>
            </a:r>
            <a:r>
              <a:rPr lang="en-US" sz="1600" dirty="0"/>
              <a:t>	</a:t>
            </a:r>
          </a:p>
          <a:p>
            <a:r>
              <a:rPr lang="en-US" sz="1600" dirty="0"/>
              <a:t>	</a:t>
            </a:r>
            <a:r>
              <a:rPr lang="en-US" sz="1600" dirty="0">
                <a:hlinkClick r:id="rId13"/>
              </a:rPr>
              <a:t>http://all4ed.org/take-action/mailing-list/</a:t>
            </a:r>
            <a:endParaRPr lang="en-US" sz="1600" dirty="0"/>
          </a:p>
          <a:p>
            <a:r>
              <a:rPr lang="en-US" sz="1600" dirty="0"/>
              <a:t>	</a:t>
            </a:r>
          </a:p>
        </p:txBody>
      </p:sp>
    </p:spTree>
    <p:extLst>
      <p:ext uri="{BB962C8B-B14F-4D97-AF65-F5344CB8AC3E}">
        <p14:creationId xmlns:p14="http://schemas.microsoft.com/office/powerpoint/2010/main" val="98306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572"/>
          </a:xfrm>
        </p:spPr>
        <p:txBody>
          <a:bodyPr>
            <a:normAutofit/>
          </a:bodyPr>
          <a:lstStyle/>
          <a:p>
            <a:r>
              <a:rPr lang="en-US" sz="3600" b="1" dirty="0"/>
              <a:t>Grant Writing: Where Do You Start</a:t>
            </a:r>
          </a:p>
        </p:txBody>
      </p:sp>
      <p:sp>
        <p:nvSpPr>
          <p:cNvPr id="5" name="TextBox 4"/>
          <p:cNvSpPr txBox="1"/>
          <p:nvPr/>
        </p:nvSpPr>
        <p:spPr>
          <a:xfrm>
            <a:off x="599703" y="1269891"/>
            <a:ext cx="8278252" cy="3693319"/>
          </a:xfrm>
          <a:prstGeom prst="rect">
            <a:avLst/>
          </a:prstGeom>
          <a:noFill/>
        </p:spPr>
        <p:txBody>
          <a:bodyPr wrap="square" rtlCol="0">
            <a:spAutoFit/>
          </a:bodyPr>
          <a:lstStyle/>
          <a:p>
            <a:r>
              <a:rPr lang="en-US" b="1" dirty="0"/>
              <a:t>(1) Who are you? </a:t>
            </a:r>
            <a:endParaRPr lang="en-US" dirty="0"/>
          </a:p>
          <a:p>
            <a:r>
              <a:rPr lang="en-US" dirty="0"/>
              <a:t>a. Describe your organization. Remember to include community demographics. </a:t>
            </a:r>
          </a:p>
          <a:p>
            <a:r>
              <a:rPr lang="en-US" dirty="0"/>
              <a:t>b. Assess your ability to implement, administer, complete and evaluate a project. Consider staff, facilities and community issues. What are your strengths and weaknesses? </a:t>
            </a:r>
          </a:p>
          <a:p>
            <a:r>
              <a:rPr lang="en-US" dirty="0"/>
              <a:t>c. Complete a needs assessment; survey your students, parents, faculty and community. </a:t>
            </a:r>
          </a:p>
          <a:p>
            <a:endParaRPr lang="en-US" dirty="0"/>
          </a:p>
          <a:p>
            <a:r>
              <a:rPr lang="en-US" b="1" dirty="0"/>
              <a:t>(2) Why do you want a grant? </a:t>
            </a:r>
            <a:endParaRPr lang="en-US" dirty="0"/>
          </a:p>
          <a:p>
            <a:r>
              <a:rPr lang="en-US" dirty="0"/>
              <a:t>a. Look at your needs assessment and SIP plan. </a:t>
            </a:r>
          </a:p>
          <a:p>
            <a:r>
              <a:rPr lang="en-US" dirty="0"/>
              <a:t>b. Review the school’s </a:t>
            </a:r>
            <a:r>
              <a:rPr lang="en-US" i="1" dirty="0"/>
              <a:t>Adequate Yearly Progress </a:t>
            </a:r>
            <a:r>
              <a:rPr lang="en-US" dirty="0"/>
              <a:t>(AYP) report identifying achievement gaps and academic weaknesses. </a:t>
            </a:r>
          </a:p>
          <a:p>
            <a:r>
              <a:rPr lang="en-US" dirty="0"/>
              <a:t>c. Develop a list of goals and objectives you wish to address with grant funds. Identify target populations and justify relationships to goals and objectives. </a:t>
            </a:r>
          </a:p>
          <a:p>
            <a:r>
              <a:rPr lang="en-US" dirty="0"/>
              <a:t>	</a:t>
            </a:r>
          </a:p>
        </p:txBody>
      </p:sp>
    </p:spTree>
    <p:extLst>
      <p:ext uri="{BB962C8B-B14F-4D97-AF65-F5344CB8AC3E}">
        <p14:creationId xmlns:p14="http://schemas.microsoft.com/office/powerpoint/2010/main" val="426542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572"/>
          </a:xfrm>
        </p:spPr>
        <p:txBody>
          <a:bodyPr>
            <a:normAutofit/>
          </a:bodyPr>
          <a:lstStyle/>
          <a:p>
            <a:r>
              <a:rPr lang="en-US" sz="3600" b="1"/>
              <a:t>Grant </a:t>
            </a:r>
            <a:r>
              <a:rPr lang="en-US" sz="3600" b="1" dirty="0"/>
              <a:t>Writing: Where Do You Start</a:t>
            </a:r>
          </a:p>
        </p:txBody>
      </p:sp>
      <p:sp>
        <p:nvSpPr>
          <p:cNvPr id="5" name="TextBox 4"/>
          <p:cNvSpPr txBox="1"/>
          <p:nvPr/>
        </p:nvSpPr>
        <p:spPr>
          <a:xfrm>
            <a:off x="599703" y="1269891"/>
            <a:ext cx="8278252" cy="3693319"/>
          </a:xfrm>
          <a:prstGeom prst="rect">
            <a:avLst/>
          </a:prstGeom>
          <a:noFill/>
        </p:spPr>
        <p:txBody>
          <a:bodyPr wrap="square" rtlCol="0">
            <a:spAutoFit/>
          </a:bodyPr>
          <a:lstStyle/>
          <a:p>
            <a:r>
              <a:rPr lang="en-US" b="1" dirty="0"/>
              <a:t>(3) What will your program look like? </a:t>
            </a:r>
            <a:endParaRPr lang="en-US" dirty="0"/>
          </a:p>
          <a:p>
            <a:r>
              <a:rPr lang="en-US" dirty="0"/>
              <a:t>a. What programs will you offer to address your goals and objectives? </a:t>
            </a:r>
          </a:p>
          <a:p>
            <a:r>
              <a:rPr lang="en-US" dirty="0"/>
              <a:t>b. What research based methodologies and resources do you plan to employ? </a:t>
            </a:r>
          </a:p>
          <a:p>
            <a:endParaRPr lang="en-US" dirty="0"/>
          </a:p>
          <a:p>
            <a:r>
              <a:rPr lang="en-US" b="1" dirty="0"/>
              <a:t>(4) What do you need to run the program successfully? </a:t>
            </a:r>
            <a:endParaRPr lang="en-US" dirty="0"/>
          </a:p>
          <a:p>
            <a:r>
              <a:rPr lang="en-US" dirty="0"/>
              <a:t>a. How many children do you plan to service? </a:t>
            </a:r>
          </a:p>
          <a:p>
            <a:r>
              <a:rPr lang="en-US" dirty="0"/>
              <a:t>b. How many individual groups will you have? Is this a whole classroom activity? Are there several classrooms involved? Is this an after-school setting? Effective after-school programs recommend groups of 6-8 students. </a:t>
            </a:r>
          </a:p>
          <a:p>
            <a:r>
              <a:rPr lang="en-US" dirty="0"/>
              <a:t>c. How many personnel will be necessary? </a:t>
            </a:r>
          </a:p>
          <a:p>
            <a:r>
              <a:rPr lang="en-US" dirty="0"/>
              <a:t>d. Who will be responsible for what? </a:t>
            </a:r>
          </a:p>
          <a:p>
            <a:r>
              <a:rPr lang="en-US" dirty="0"/>
              <a:t>e. What transportation, equipment, supplies and materials costs will you incur? </a:t>
            </a:r>
          </a:p>
          <a:p>
            <a:r>
              <a:rPr lang="en-US" dirty="0"/>
              <a:t>	</a:t>
            </a:r>
          </a:p>
        </p:txBody>
      </p:sp>
    </p:spTree>
    <p:extLst>
      <p:ext uri="{BB962C8B-B14F-4D97-AF65-F5344CB8AC3E}">
        <p14:creationId xmlns:p14="http://schemas.microsoft.com/office/powerpoint/2010/main" val="109013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572"/>
          </a:xfrm>
        </p:spPr>
        <p:txBody>
          <a:bodyPr>
            <a:normAutofit/>
          </a:bodyPr>
          <a:lstStyle/>
          <a:p>
            <a:r>
              <a:rPr lang="en-US" sz="3600" b="1"/>
              <a:t>Grant </a:t>
            </a:r>
            <a:r>
              <a:rPr lang="en-US" sz="3600" b="1" dirty="0"/>
              <a:t>Writing: Where Do You Start</a:t>
            </a:r>
          </a:p>
        </p:txBody>
      </p:sp>
      <p:sp>
        <p:nvSpPr>
          <p:cNvPr id="5" name="TextBox 4"/>
          <p:cNvSpPr txBox="1"/>
          <p:nvPr/>
        </p:nvSpPr>
        <p:spPr>
          <a:xfrm>
            <a:off x="599703" y="1269891"/>
            <a:ext cx="8278252" cy="4524316"/>
          </a:xfrm>
          <a:prstGeom prst="rect">
            <a:avLst/>
          </a:prstGeom>
          <a:noFill/>
        </p:spPr>
        <p:txBody>
          <a:bodyPr wrap="square" rtlCol="0">
            <a:spAutoFit/>
          </a:bodyPr>
          <a:lstStyle/>
          <a:p>
            <a:r>
              <a:rPr lang="en-US" b="1" dirty="0"/>
              <a:t>(5) How do you plan to evaluate your success and who will be responsible for the evaluation? </a:t>
            </a:r>
            <a:endParaRPr lang="en-US" dirty="0"/>
          </a:p>
          <a:p>
            <a:r>
              <a:rPr lang="en-US" dirty="0"/>
              <a:t>a. Evaluation should include </a:t>
            </a:r>
            <a:r>
              <a:rPr lang="en-US" b="1" dirty="0"/>
              <a:t>QUALITATIVE </a:t>
            </a:r>
            <a:r>
              <a:rPr lang="en-US" dirty="0"/>
              <a:t>data (opinion surveys, interviews, attitude measurements) and </a:t>
            </a:r>
            <a:r>
              <a:rPr lang="en-US" b="1" dirty="0"/>
              <a:t>QUANTITATIVE </a:t>
            </a:r>
            <a:r>
              <a:rPr lang="en-US" dirty="0"/>
              <a:t>data (pre &amp; post assessments, TVAAS scores, attendance data, failure rates, discipline data). </a:t>
            </a:r>
          </a:p>
          <a:p>
            <a:r>
              <a:rPr lang="en-US" dirty="0"/>
              <a:t>b. Evaluations should be </a:t>
            </a:r>
            <a:r>
              <a:rPr lang="en-US" b="1" dirty="0"/>
              <a:t>FORMATIVE </a:t>
            </a:r>
            <a:r>
              <a:rPr lang="en-US" dirty="0"/>
              <a:t>(allows opportunities to reflect and modify as necessary for the success of the project) and </a:t>
            </a:r>
            <a:r>
              <a:rPr lang="en-US" b="1" dirty="0"/>
              <a:t>SUMMATIVE </a:t>
            </a:r>
            <a:r>
              <a:rPr lang="en-US" dirty="0"/>
              <a:t>(final overall evaluation that describes the progress made and overall benefit of the project). </a:t>
            </a:r>
          </a:p>
          <a:p>
            <a:endParaRPr lang="en-US" dirty="0"/>
          </a:p>
          <a:p>
            <a:r>
              <a:rPr lang="en-US" b="1" dirty="0"/>
              <a:t>(6) Sustainability, how do you plan to sustain the program beyond the funds? </a:t>
            </a:r>
            <a:endParaRPr lang="en-US" dirty="0"/>
          </a:p>
          <a:p>
            <a:r>
              <a:rPr lang="en-US" dirty="0"/>
              <a:t>a. What structures will you have in place that will allow this project to continue beyond funding? </a:t>
            </a:r>
          </a:p>
          <a:p>
            <a:r>
              <a:rPr lang="en-US" dirty="0"/>
              <a:t>b. How will the classroom, facility, or system afford to continue this project? What assets do they (personnel, alternative funding, community support, expertise, business partnerships, higher education partnerships, </a:t>
            </a:r>
            <a:r>
              <a:rPr lang="en-US" dirty="0" err="1"/>
              <a:t>etc</a:t>
            </a:r>
            <a:r>
              <a:rPr lang="en-US" dirty="0"/>
              <a:t>). </a:t>
            </a:r>
          </a:p>
          <a:p>
            <a:r>
              <a:rPr lang="en-US" dirty="0"/>
              <a:t>	</a:t>
            </a:r>
          </a:p>
        </p:txBody>
      </p:sp>
    </p:spTree>
    <p:extLst>
      <p:ext uri="{BB962C8B-B14F-4D97-AF65-F5344CB8AC3E}">
        <p14:creationId xmlns:p14="http://schemas.microsoft.com/office/powerpoint/2010/main" val="19650438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2020 CMCSS POWERPOINT" id="{0ABC4380-A3F2-794A-BB19-7EAD6993A76F}" vid="{FF7FC4F4-30A1-8448-8263-224C386E20F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2020 CMCSS POWERPOINT" id="{0ABC4380-A3F2-794A-BB19-7EAD6993A76F}" vid="{7F6386C6-05F3-0E4A-B2DF-61473D14B3FB}"/>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1311</Words>
  <Application>Microsoft Macintosh PowerPoint</Application>
  <PresentationFormat>Letter Paper (8.5x11 in)</PresentationFormat>
  <Paragraphs>155</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Franklin Gothic Book</vt:lpstr>
      <vt:lpstr>Franklin Gothic Medium</vt:lpstr>
      <vt:lpstr>Office Theme</vt:lpstr>
      <vt:lpstr>Custom Design</vt:lpstr>
      <vt:lpstr>Grant Writing 101</vt:lpstr>
      <vt:lpstr>Agenda</vt:lpstr>
      <vt:lpstr>Grant Funding</vt:lpstr>
      <vt:lpstr>District Policy</vt:lpstr>
      <vt:lpstr>Useful Grant Websites</vt:lpstr>
      <vt:lpstr>Useful Grant Websites</vt:lpstr>
      <vt:lpstr>Grant Writing: Where Do You Start</vt:lpstr>
      <vt:lpstr>Grant Writing: Where Do You Start</vt:lpstr>
      <vt:lpstr>Grant Writing: Where Do You Start</vt:lpstr>
      <vt:lpstr>Grant Writing: Where Do You Start</vt:lpstr>
      <vt:lpstr>Grant Writing: Why Not Funded</vt:lpstr>
      <vt:lpstr>Writing Needs Statement</vt:lpstr>
      <vt:lpstr>Writing Needs Statement</vt:lpstr>
      <vt:lpstr>Writing Needs Statement</vt:lpstr>
      <vt:lpstr>Writing Needs Statement</vt:lpstr>
      <vt:lpstr>Writing Needs Statement</vt:lpstr>
      <vt:lpstr>Alternative Funding Ideas</vt:lpstr>
      <vt:lpst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2019-07-03T20:41:22Z</dcterms:created>
  <dcterms:modified xsi:type="dcterms:W3CDTF">2019-09-20T19:21:30Z</dcterms:modified>
</cp:coreProperties>
</file>